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7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327"/>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CE874E-F150-06B6-0609-06EB04D94D8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DD1C858-31EB-D55D-D02C-53B5711A01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59F2D13-B400-9AEA-D28A-B445EDB0818E}"/>
              </a:ext>
            </a:extLst>
          </p:cNvPr>
          <p:cNvSpPr>
            <a:spLocks noGrp="1"/>
          </p:cNvSpPr>
          <p:nvPr>
            <p:ph type="dt" sz="half" idx="10"/>
          </p:nvPr>
        </p:nvSpPr>
        <p:spPr/>
        <p:txBody>
          <a:bodyPr/>
          <a:lstStyle/>
          <a:p>
            <a:fld id="{267B7D26-2661-CC44-B5CF-7A82EB877EC1}" type="datetimeFigureOut">
              <a:rPr lang="fr-FR" smtClean="0"/>
              <a:t>28/06/2022</a:t>
            </a:fld>
            <a:endParaRPr lang="fr-FR"/>
          </a:p>
        </p:txBody>
      </p:sp>
      <p:sp>
        <p:nvSpPr>
          <p:cNvPr id="5" name="Espace réservé du pied de page 4">
            <a:extLst>
              <a:ext uri="{FF2B5EF4-FFF2-40B4-BE49-F238E27FC236}">
                <a16:creationId xmlns:a16="http://schemas.microsoft.com/office/drawing/2014/main" id="{5E18C065-E45B-6BB8-68D3-BEA706CA9C3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A72847B-6DA4-C797-3F09-8A21E2CCB904}"/>
              </a:ext>
            </a:extLst>
          </p:cNvPr>
          <p:cNvSpPr>
            <a:spLocks noGrp="1"/>
          </p:cNvSpPr>
          <p:nvPr>
            <p:ph type="sldNum" sz="quarter" idx="12"/>
          </p:nvPr>
        </p:nvSpPr>
        <p:spPr/>
        <p:txBody>
          <a:bodyPr/>
          <a:lstStyle/>
          <a:p>
            <a:fld id="{F27C9967-6D5B-0B49-90DC-47D3E1E03CAD}" type="slidenum">
              <a:rPr lang="fr-FR" smtClean="0"/>
              <a:t>‹N°›</a:t>
            </a:fld>
            <a:endParaRPr lang="fr-FR"/>
          </a:p>
        </p:txBody>
      </p:sp>
    </p:spTree>
    <p:extLst>
      <p:ext uri="{BB962C8B-B14F-4D97-AF65-F5344CB8AC3E}">
        <p14:creationId xmlns:p14="http://schemas.microsoft.com/office/powerpoint/2010/main" val="291993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B83E21-CC68-B196-B5A2-05AF53C7997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08A7103-1DBA-A63B-440C-B5657BBF7AF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0B87FB2-6658-FFEE-4373-F2FC88337804}"/>
              </a:ext>
            </a:extLst>
          </p:cNvPr>
          <p:cNvSpPr>
            <a:spLocks noGrp="1"/>
          </p:cNvSpPr>
          <p:nvPr>
            <p:ph type="dt" sz="half" idx="10"/>
          </p:nvPr>
        </p:nvSpPr>
        <p:spPr/>
        <p:txBody>
          <a:bodyPr/>
          <a:lstStyle/>
          <a:p>
            <a:fld id="{267B7D26-2661-CC44-B5CF-7A82EB877EC1}" type="datetimeFigureOut">
              <a:rPr lang="fr-FR" smtClean="0"/>
              <a:t>28/06/2022</a:t>
            </a:fld>
            <a:endParaRPr lang="fr-FR"/>
          </a:p>
        </p:txBody>
      </p:sp>
      <p:sp>
        <p:nvSpPr>
          <p:cNvPr id="5" name="Espace réservé du pied de page 4">
            <a:extLst>
              <a:ext uri="{FF2B5EF4-FFF2-40B4-BE49-F238E27FC236}">
                <a16:creationId xmlns:a16="http://schemas.microsoft.com/office/drawing/2014/main" id="{5BBE0CE0-1B04-8BDE-1B9E-A9524F97559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143E78D-499A-1026-8FE1-6967236CBD5C}"/>
              </a:ext>
            </a:extLst>
          </p:cNvPr>
          <p:cNvSpPr>
            <a:spLocks noGrp="1"/>
          </p:cNvSpPr>
          <p:nvPr>
            <p:ph type="sldNum" sz="quarter" idx="12"/>
          </p:nvPr>
        </p:nvSpPr>
        <p:spPr/>
        <p:txBody>
          <a:bodyPr/>
          <a:lstStyle/>
          <a:p>
            <a:fld id="{F27C9967-6D5B-0B49-90DC-47D3E1E03CAD}" type="slidenum">
              <a:rPr lang="fr-FR" smtClean="0"/>
              <a:t>‹N°›</a:t>
            </a:fld>
            <a:endParaRPr lang="fr-FR"/>
          </a:p>
        </p:txBody>
      </p:sp>
    </p:spTree>
    <p:extLst>
      <p:ext uri="{BB962C8B-B14F-4D97-AF65-F5344CB8AC3E}">
        <p14:creationId xmlns:p14="http://schemas.microsoft.com/office/powerpoint/2010/main" val="92372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A86BCD5-1829-813A-BDF2-1FED341A01D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C332185-7E0A-AAFB-9776-6D97C64866D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BE6DEC9-2B37-DDBB-F6F7-5D35DB84A9DE}"/>
              </a:ext>
            </a:extLst>
          </p:cNvPr>
          <p:cNvSpPr>
            <a:spLocks noGrp="1"/>
          </p:cNvSpPr>
          <p:nvPr>
            <p:ph type="dt" sz="half" idx="10"/>
          </p:nvPr>
        </p:nvSpPr>
        <p:spPr/>
        <p:txBody>
          <a:bodyPr/>
          <a:lstStyle/>
          <a:p>
            <a:fld id="{267B7D26-2661-CC44-B5CF-7A82EB877EC1}" type="datetimeFigureOut">
              <a:rPr lang="fr-FR" smtClean="0"/>
              <a:t>28/06/2022</a:t>
            </a:fld>
            <a:endParaRPr lang="fr-FR"/>
          </a:p>
        </p:txBody>
      </p:sp>
      <p:sp>
        <p:nvSpPr>
          <p:cNvPr id="5" name="Espace réservé du pied de page 4">
            <a:extLst>
              <a:ext uri="{FF2B5EF4-FFF2-40B4-BE49-F238E27FC236}">
                <a16:creationId xmlns:a16="http://schemas.microsoft.com/office/drawing/2014/main" id="{BDB4BE0B-2DCC-6935-78B7-E2A12654E00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FA4654B-BAFA-6C84-55E5-C6A5A4327355}"/>
              </a:ext>
            </a:extLst>
          </p:cNvPr>
          <p:cNvSpPr>
            <a:spLocks noGrp="1"/>
          </p:cNvSpPr>
          <p:nvPr>
            <p:ph type="sldNum" sz="quarter" idx="12"/>
          </p:nvPr>
        </p:nvSpPr>
        <p:spPr/>
        <p:txBody>
          <a:bodyPr/>
          <a:lstStyle/>
          <a:p>
            <a:fld id="{F27C9967-6D5B-0B49-90DC-47D3E1E03CAD}" type="slidenum">
              <a:rPr lang="fr-FR" smtClean="0"/>
              <a:t>‹N°›</a:t>
            </a:fld>
            <a:endParaRPr lang="fr-FR"/>
          </a:p>
        </p:txBody>
      </p:sp>
    </p:spTree>
    <p:extLst>
      <p:ext uri="{BB962C8B-B14F-4D97-AF65-F5344CB8AC3E}">
        <p14:creationId xmlns:p14="http://schemas.microsoft.com/office/powerpoint/2010/main" val="2958751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8BB592-69DB-4D8B-C83C-39E8017A020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FD45693-A96C-9218-CE92-F2D401F4E3F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E75E8EE-8737-777C-117A-B5D8CFBE3653}"/>
              </a:ext>
            </a:extLst>
          </p:cNvPr>
          <p:cNvSpPr>
            <a:spLocks noGrp="1"/>
          </p:cNvSpPr>
          <p:nvPr>
            <p:ph type="dt" sz="half" idx="10"/>
          </p:nvPr>
        </p:nvSpPr>
        <p:spPr/>
        <p:txBody>
          <a:bodyPr/>
          <a:lstStyle/>
          <a:p>
            <a:fld id="{267B7D26-2661-CC44-B5CF-7A82EB877EC1}" type="datetimeFigureOut">
              <a:rPr lang="fr-FR" smtClean="0"/>
              <a:t>28/06/2022</a:t>
            </a:fld>
            <a:endParaRPr lang="fr-FR"/>
          </a:p>
        </p:txBody>
      </p:sp>
      <p:sp>
        <p:nvSpPr>
          <p:cNvPr id="5" name="Espace réservé du pied de page 4">
            <a:extLst>
              <a:ext uri="{FF2B5EF4-FFF2-40B4-BE49-F238E27FC236}">
                <a16:creationId xmlns:a16="http://schemas.microsoft.com/office/drawing/2014/main" id="{7BC90887-CB61-7C9C-F903-B5A2DD81E49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0B2DD06-2FFF-22D2-29BC-B24F854E0D98}"/>
              </a:ext>
            </a:extLst>
          </p:cNvPr>
          <p:cNvSpPr>
            <a:spLocks noGrp="1"/>
          </p:cNvSpPr>
          <p:nvPr>
            <p:ph type="sldNum" sz="quarter" idx="12"/>
          </p:nvPr>
        </p:nvSpPr>
        <p:spPr/>
        <p:txBody>
          <a:bodyPr/>
          <a:lstStyle/>
          <a:p>
            <a:fld id="{F27C9967-6D5B-0B49-90DC-47D3E1E03CAD}" type="slidenum">
              <a:rPr lang="fr-FR" smtClean="0"/>
              <a:t>‹N°›</a:t>
            </a:fld>
            <a:endParaRPr lang="fr-FR"/>
          </a:p>
        </p:txBody>
      </p:sp>
    </p:spTree>
    <p:extLst>
      <p:ext uri="{BB962C8B-B14F-4D97-AF65-F5344CB8AC3E}">
        <p14:creationId xmlns:p14="http://schemas.microsoft.com/office/powerpoint/2010/main" val="2568760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4D6CC4-0459-F2D6-6F57-571A79C2EDA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F9C9B82-C4EC-ED77-51BE-E20EA3E8AF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24A6F6F-446F-83C0-E082-D8D077D05BE7}"/>
              </a:ext>
            </a:extLst>
          </p:cNvPr>
          <p:cNvSpPr>
            <a:spLocks noGrp="1"/>
          </p:cNvSpPr>
          <p:nvPr>
            <p:ph type="dt" sz="half" idx="10"/>
          </p:nvPr>
        </p:nvSpPr>
        <p:spPr/>
        <p:txBody>
          <a:bodyPr/>
          <a:lstStyle/>
          <a:p>
            <a:fld id="{267B7D26-2661-CC44-B5CF-7A82EB877EC1}" type="datetimeFigureOut">
              <a:rPr lang="fr-FR" smtClean="0"/>
              <a:t>28/06/2022</a:t>
            </a:fld>
            <a:endParaRPr lang="fr-FR"/>
          </a:p>
        </p:txBody>
      </p:sp>
      <p:sp>
        <p:nvSpPr>
          <p:cNvPr id="5" name="Espace réservé du pied de page 4">
            <a:extLst>
              <a:ext uri="{FF2B5EF4-FFF2-40B4-BE49-F238E27FC236}">
                <a16:creationId xmlns:a16="http://schemas.microsoft.com/office/drawing/2014/main" id="{E7C63754-0DB9-3719-1919-B21B1395360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4A345C3-14CF-D399-FD36-514CF5776A62}"/>
              </a:ext>
            </a:extLst>
          </p:cNvPr>
          <p:cNvSpPr>
            <a:spLocks noGrp="1"/>
          </p:cNvSpPr>
          <p:nvPr>
            <p:ph type="sldNum" sz="quarter" idx="12"/>
          </p:nvPr>
        </p:nvSpPr>
        <p:spPr/>
        <p:txBody>
          <a:bodyPr/>
          <a:lstStyle/>
          <a:p>
            <a:fld id="{F27C9967-6D5B-0B49-90DC-47D3E1E03CAD}" type="slidenum">
              <a:rPr lang="fr-FR" smtClean="0"/>
              <a:t>‹N°›</a:t>
            </a:fld>
            <a:endParaRPr lang="fr-FR"/>
          </a:p>
        </p:txBody>
      </p:sp>
    </p:spTree>
    <p:extLst>
      <p:ext uri="{BB962C8B-B14F-4D97-AF65-F5344CB8AC3E}">
        <p14:creationId xmlns:p14="http://schemas.microsoft.com/office/powerpoint/2010/main" val="129933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7A0846-3723-6619-7EEC-FD53ACC087E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0185389-16A4-9480-559A-A980306023D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CC23C63-BC21-8B4A-BB3E-1406A8D15BB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0917BB4-3147-9EAC-7C21-F2FE40209ADA}"/>
              </a:ext>
            </a:extLst>
          </p:cNvPr>
          <p:cNvSpPr>
            <a:spLocks noGrp="1"/>
          </p:cNvSpPr>
          <p:nvPr>
            <p:ph type="dt" sz="half" idx="10"/>
          </p:nvPr>
        </p:nvSpPr>
        <p:spPr/>
        <p:txBody>
          <a:bodyPr/>
          <a:lstStyle/>
          <a:p>
            <a:fld id="{267B7D26-2661-CC44-B5CF-7A82EB877EC1}" type="datetimeFigureOut">
              <a:rPr lang="fr-FR" smtClean="0"/>
              <a:t>28/06/2022</a:t>
            </a:fld>
            <a:endParaRPr lang="fr-FR"/>
          </a:p>
        </p:txBody>
      </p:sp>
      <p:sp>
        <p:nvSpPr>
          <p:cNvPr id="6" name="Espace réservé du pied de page 5">
            <a:extLst>
              <a:ext uri="{FF2B5EF4-FFF2-40B4-BE49-F238E27FC236}">
                <a16:creationId xmlns:a16="http://schemas.microsoft.com/office/drawing/2014/main" id="{A5DC83E5-C2A1-A12B-A7F6-9D3FE44480A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11C27B1-914E-9AE8-7E5D-34D20DCE2687}"/>
              </a:ext>
            </a:extLst>
          </p:cNvPr>
          <p:cNvSpPr>
            <a:spLocks noGrp="1"/>
          </p:cNvSpPr>
          <p:nvPr>
            <p:ph type="sldNum" sz="quarter" idx="12"/>
          </p:nvPr>
        </p:nvSpPr>
        <p:spPr/>
        <p:txBody>
          <a:bodyPr/>
          <a:lstStyle/>
          <a:p>
            <a:fld id="{F27C9967-6D5B-0B49-90DC-47D3E1E03CAD}" type="slidenum">
              <a:rPr lang="fr-FR" smtClean="0"/>
              <a:t>‹N°›</a:t>
            </a:fld>
            <a:endParaRPr lang="fr-FR"/>
          </a:p>
        </p:txBody>
      </p:sp>
    </p:spTree>
    <p:extLst>
      <p:ext uri="{BB962C8B-B14F-4D97-AF65-F5344CB8AC3E}">
        <p14:creationId xmlns:p14="http://schemas.microsoft.com/office/powerpoint/2010/main" val="331137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CB7F3D-78B5-DF5E-E2BB-E9C0ECBA336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D701F93-A22A-66DC-6FFB-29C9BFA1D0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DC47F1E-0172-8E4A-C0F6-A38EA851780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8794E35-4003-4DB0-7DAB-B2F7123016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84CA494-9EEE-8418-945D-85F2D822CA1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CA69A94-972C-AF3F-153C-A9BF3BA591D5}"/>
              </a:ext>
            </a:extLst>
          </p:cNvPr>
          <p:cNvSpPr>
            <a:spLocks noGrp="1"/>
          </p:cNvSpPr>
          <p:nvPr>
            <p:ph type="dt" sz="half" idx="10"/>
          </p:nvPr>
        </p:nvSpPr>
        <p:spPr/>
        <p:txBody>
          <a:bodyPr/>
          <a:lstStyle/>
          <a:p>
            <a:fld id="{267B7D26-2661-CC44-B5CF-7A82EB877EC1}" type="datetimeFigureOut">
              <a:rPr lang="fr-FR" smtClean="0"/>
              <a:t>28/06/2022</a:t>
            </a:fld>
            <a:endParaRPr lang="fr-FR"/>
          </a:p>
        </p:txBody>
      </p:sp>
      <p:sp>
        <p:nvSpPr>
          <p:cNvPr id="8" name="Espace réservé du pied de page 7">
            <a:extLst>
              <a:ext uri="{FF2B5EF4-FFF2-40B4-BE49-F238E27FC236}">
                <a16:creationId xmlns:a16="http://schemas.microsoft.com/office/drawing/2014/main" id="{74FA9162-D86C-7214-40D3-AB27845E44F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0C7E877-2AAF-9B24-1D4E-B9375AF1E1AA}"/>
              </a:ext>
            </a:extLst>
          </p:cNvPr>
          <p:cNvSpPr>
            <a:spLocks noGrp="1"/>
          </p:cNvSpPr>
          <p:nvPr>
            <p:ph type="sldNum" sz="quarter" idx="12"/>
          </p:nvPr>
        </p:nvSpPr>
        <p:spPr/>
        <p:txBody>
          <a:bodyPr/>
          <a:lstStyle/>
          <a:p>
            <a:fld id="{F27C9967-6D5B-0B49-90DC-47D3E1E03CAD}" type="slidenum">
              <a:rPr lang="fr-FR" smtClean="0"/>
              <a:t>‹N°›</a:t>
            </a:fld>
            <a:endParaRPr lang="fr-FR"/>
          </a:p>
        </p:txBody>
      </p:sp>
    </p:spTree>
    <p:extLst>
      <p:ext uri="{BB962C8B-B14F-4D97-AF65-F5344CB8AC3E}">
        <p14:creationId xmlns:p14="http://schemas.microsoft.com/office/powerpoint/2010/main" val="2138016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666009-B563-4559-7C24-D7B4D60312F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A3604B4-542E-CF99-63FB-D883726EEFD8}"/>
              </a:ext>
            </a:extLst>
          </p:cNvPr>
          <p:cNvSpPr>
            <a:spLocks noGrp="1"/>
          </p:cNvSpPr>
          <p:nvPr>
            <p:ph type="dt" sz="half" idx="10"/>
          </p:nvPr>
        </p:nvSpPr>
        <p:spPr/>
        <p:txBody>
          <a:bodyPr/>
          <a:lstStyle/>
          <a:p>
            <a:fld id="{267B7D26-2661-CC44-B5CF-7A82EB877EC1}" type="datetimeFigureOut">
              <a:rPr lang="fr-FR" smtClean="0"/>
              <a:t>28/06/2022</a:t>
            </a:fld>
            <a:endParaRPr lang="fr-FR"/>
          </a:p>
        </p:txBody>
      </p:sp>
      <p:sp>
        <p:nvSpPr>
          <p:cNvPr id="4" name="Espace réservé du pied de page 3">
            <a:extLst>
              <a:ext uri="{FF2B5EF4-FFF2-40B4-BE49-F238E27FC236}">
                <a16:creationId xmlns:a16="http://schemas.microsoft.com/office/drawing/2014/main" id="{9DB1C792-19A1-7788-F627-BCC5932E5F5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2CEE561-0DF4-1281-95F6-F0803F815469}"/>
              </a:ext>
            </a:extLst>
          </p:cNvPr>
          <p:cNvSpPr>
            <a:spLocks noGrp="1"/>
          </p:cNvSpPr>
          <p:nvPr>
            <p:ph type="sldNum" sz="quarter" idx="12"/>
          </p:nvPr>
        </p:nvSpPr>
        <p:spPr/>
        <p:txBody>
          <a:bodyPr/>
          <a:lstStyle/>
          <a:p>
            <a:fld id="{F27C9967-6D5B-0B49-90DC-47D3E1E03CAD}" type="slidenum">
              <a:rPr lang="fr-FR" smtClean="0"/>
              <a:t>‹N°›</a:t>
            </a:fld>
            <a:endParaRPr lang="fr-FR"/>
          </a:p>
        </p:txBody>
      </p:sp>
    </p:spTree>
    <p:extLst>
      <p:ext uri="{BB962C8B-B14F-4D97-AF65-F5344CB8AC3E}">
        <p14:creationId xmlns:p14="http://schemas.microsoft.com/office/powerpoint/2010/main" val="568112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E67FA3F-D21F-E447-129A-0A5AA2B6FE90}"/>
              </a:ext>
            </a:extLst>
          </p:cNvPr>
          <p:cNvSpPr>
            <a:spLocks noGrp="1"/>
          </p:cNvSpPr>
          <p:nvPr>
            <p:ph type="dt" sz="half" idx="10"/>
          </p:nvPr>
        </p:nvSpPr>
        <p:spPr/>
        <p:txBody>
          <a:bodyPr/>
          <a:lstStyle/>
          <a:p>
            <a:fld id="{267B7D26-2661-CC44-B5CF-7A82EB877EC1}" type="datetimeFigureOut">
              <a:rPr lang="fr-FR" smtClean="0"/>
              <a:t>28/06/2022</a:t>
            </a:fld>
            <a:endParaRPr lang="fr-FR"/>
          </a:p>
        </p:txBody>
      </p:sp>
      <p:sp>
        <p:nvSpPr>
          <p:cNvPr id="3" name="Espace réservé du pied de page 2">
            <a:extLst>
              <a:ext uri="{FF2B5EF4-FFF2-40B4-BE49-F238E27FC236}">
                <a16:creationId xmlns:a16="http://schemas.microsoft.com/office/drawing/2014/main" id="{DDE9E327-33BB-3D45-21CD-B83F85BBBB7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B0D46CF-9F8D-F06C-98B1-7EDA9D36F0AB}"/>
              </a:ext>
            </a:extLst>
          </p:cNvPr>
          <p:cNvSpPr>
            <a:spLocks noGrp="1"/>
          </p:cNvSpPr>
          <p:nvPr>
            <p:ph type="sldNum" sz="quarter" idx="12"/>
          </p:nvPr>
        </p:nvSpPr>
        <p:spPr/>
        <p:txBody>
          <a:bodyPr/>
          <a:lstStyle/>
          <a:p>
            <a:fld id="{F27C9967-6D5B-0B49-90DC-47D3E1E03CAD}" type="slidenum">
              <a:rPr lang="fr-FR" smtClean="0"/>
              <a:t>‹N°›</a:t>
            </a:fld>
            <a:endParaRPr lang="fr-FR"/>
          </a:p>
        </p:txBody>
      </p:sp>
    </p:spTree>
    <p:extLst>
      <p:ext uri="{BB962C8B-B14F-4D97-AF65-F5344CB8AC3E}">
        <p14:creationId xmlns:p14="http://schemas.microsoft.com/office/powerpoint/2010/main" val="619771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4A19D2-304A-D6DD-2D4B-609CA77FB0F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79BA523-DE53-36CC-EC46-FC7B92376D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CAAA3D8-AFFA-0906-15EF-C671BFA317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2EF0B48-3255-88C5-8874-7127C31F1A51}"/>
              </a:ext>
            </a:extLst>
          </p:cNvPr>
          <p:cNvSpPr>
            <a:spLocks noGrp="1"/>
          </p:cNvSpPr>
          <p:nvPr>
            <p:ph type="dt" sz="half" idx="10"/>
          </p:nvPr>
        </p:nvSpPr>
        <p:spPr/>
        <p:txBody>
          <a:bodyPr/>
          <a:lstStyle/>
          <a:p>
            <a:fld id="{267B7D26-2661-CC44-B5CF-7A82EB877EC1}" type="datetimeFigureOut">
              <a:rPr lang="fr-FR" smtClean="0"/>
              <a:t>28/06/2022</a:t>
            </a:fld>
            <a:endParaRPr lang="fr-FR"/>
          </a:p>
        </p:txBody>
      </p:sp>
      <p:sp>
        <p:nvSpPr>
          <p:cNvPr id="6" name="Espace réservé du pied de page 5">
            <a:extLst>
              <a:ext uri="{FF2B5EF4-FFF2-40B4-BE49-F238E27FC236}">
                <a16:creationId xmlns:a16="http://schemas.microsoft.com/office/drawing/2014/main" id="{F162A641-9F7C-FE48-2278-CD213385FD2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E197B53-5B94-51F1-50EB-39FA5CDDD726}"/>
              </a:ext>
            </a:extLst>
          </p:cNvPr>
          <p:cNvSpPr>
            <a:spLocks noGrp="1"/>
          </p:cNvSpPr>
          <p:nvPr>
            <p:ph type="sldNum" sz="quarter" idx="12"/>
          </p:nvPr>
        </p:nvSpPr>
        <p:spPr/>
        <p:txBody>
          <a:bodyPr/>
          <a:lstStyle/>
          <a:p>
            <a:fld id="{F27C9967-6D5B-0B49-90DC-47D3E1E03CAD}" type="slidenum">
              <a:rPr lang="fr-FR" smtClean="0"/>
              <a:t>‹N°›</a:t>
            </a:fld>
            <a:endParaRPr lang="fr-FR"/>
          </a:p>
        </p:txBody>
      </p:sp>
    </p:spTree>
    <p:extLst>
      <p:ext uri="{BB962C8B-B14F-4D97-AF65-F5344CB8AC3E}">
        <p14:creationId xmlns:p14="http://schemas.microsoft.com/office/powerpoint/2010/main" val="2682801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D45E81-A6D0-6523-1748-7F9BD95E6D3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0072683-9005-5E87-28A0-FF3767E93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E957B93-5410-77A8-D8A7-BC2095F569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DEB6CC2-B998-E2BD-B0D8-9E3D30E8F3D8}"/>
              </a:ext>
            </a:extLst>
          </p:cNvPr>
          <p:cNvSpPr>
            <a:spLocks noGrp="1"/>
          </p:cNvSpPr>
          <p:nvPr>
            <p:ph type="dt" sz="half" idx="10"/>
          </p:nvPr>
        </p:nvSpPr>
        <p:spPr/>
        <p:txBody>
          <a:bodyPr/>
          <a:lstStyle/>
          <a:p>
            <a:fld id="{267B7D26-2661-CC44-B5CF-7A82EB877EC1}" type="datetimeFigureOut">
              <a:rPr lang="fr-FR" smtClean="0"/>
              <a:t>28/06/2022</a:t>
            </a:fld>
            <a:endParaRPr lang="fr-FR"/>
          </a:p>
        </p:txBody>
      </p:sp>
      <p:sp>
        <p:nvSpPr>
          <p:cNvPr id="6" name="Espace réservé du pied de page 5">
            <a:extLst>
              <a:ext uri="{FF2B5EF4-FFF2-40B4-BE49-F238E27FC236}">
                <a16:creationId xmlns:a16="http://schemas.microsoft.com/office/drawing/2014/main" id="{52C27D9B-DDAD-FD20-8E13-4475E10734C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E16170B-F49B-E901-10E8-BA7BD4B92472}"/>
              </a:ext>
            </a:extLst>
          </p:cNvPr>
          <p:cNvSpPr>
            <a:spLocks noGrp="1"/>
          </p:cNvSpPr>
          <p:nvPr>
            <p:ph type="sldNum" sz="quarter" idx="12"/>
          </p:nvPr>
        </p:nvSpPr>
        <p:spPr/>
        <p:txBody>
          <a:bodyPr/>
          <a:lstStyle/>
          <a:p>
            <a:fld id="{F27C9967-6D5B-0B49-90DC-47D3E1E03CAD}" type="slidenum">
              <a:rPr lang="fr-FR" smtClean="0"/>
              <a:t>‹N°›</a:t>
            </a:fld>
            <a:endParaRPr lang="fr-FR"/>
          </a:p>
        </p:txBody>
      </p:sp>
    </p:spTree>
    <p:extLst>
      <p:ext uri="{BB962C8B-B14F-4D97-AF65-F5344CB8AC3E}">
        <p14:creationId xmlns:p14="http://schemas.microsoft.com/office/powerpoint/2010/main" val="1176788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B9C179F-13A6-3510-16F2-F05FB6F0DB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6BCBEAA-6E37-F84C-2CA6-BA4C2AD01D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2F2E588-09AB-2C2E-C651-22234E28AD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7B7D26-2661-CC44-B5CF-7A82EB877EC1}" type="datetimeFigureOut">
              <a:rPr lang="fr-FR" smtClean="0"/>
              <a:t>28/06/2022</a:t>
            </a:fld>
            <a:endParaRPr lang="fr-FR"/>
          </a:p>
        </p:txBody>
      </p:sp>
      <p:sp>
        <p:nvSpPr>
          <p:cNvPr id="5" name="Espace réservé du pied de page 4">
            <a:extLst>
              <a:ext uri="{FF2B5EF4-FFF2-40B4-BE49-F238E27FC236}">
                <a16:creationId xmlns:a16="http://schemas.microsoft.com/office/drawing/2014/main" id="{CC6EB45E-DE74-DC00-A931-A1012D7AA5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531F138-5685-71A6-B9CA-440794AF83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C9967-6D5B-0B49-90DC-47D3E1E03CAD}" type="slidenum">
              <a:rPr lang="fr-FR" smtClean="0"/>
              <a:t>‹N°›</a:t>
            </a:fld>
            <a:endParaRPr lang="fr-FR"/>
          </a:p>
        </p:txBody>
      </p:sp>
    </p:spTree>
    <p:extLst>
      <p:ext uri="{BB962C8B-B14F-4D97-AF65-F5344CB8AC3E}">
        <p14:creationId xmlns:p14="http://schemas.microsoft.com/office/powerpoint/2010/main" val="4117368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D55C4F-688C-A9B5-FA2D-82B5AC136C8F}"/>
              </a:ext>
            </a:extLst>
          </p:cNvPr>
          <p:cNvSpPr>
            <a:spLocks noGrp="1"/>
          </p:cNvSpPr>
          <p:nvPr>
            <p:ph type="ctrTitle"/>
          </p:nvPr>
        </p:nvSpPr>
        <p:spPr>
          <a:xfrm>
            <a:off x="1514061" y="1743764"/>
            <a:ext cx="9144000" cy="6068394"/>
          </a:xfrm>
        </p:spPr>
        <p:txBody>
          <a:bodyPr>
            <a:normAutofit fontScale="90000"/>
          </a:bodyPr>
          <a:lstStyle/>
          <a:p>
            <a:pPr lvl="0" algn="l" hangingPunct="0"/>
            <a:br>
              <a:rPr lang="fr-FR" sz="2400" dirty="0"/>
            </a:br>
            <a:br>
              <a:rPr lang="fr-FR" sz="2400" dirty="0"/>
            </a:br>
            <a:r>
              <a:rPr lang="fr-FR" sz="2400" dirty="0"/>
              <a:t>L’émotion a été suscitée par :</a:t>
            </a:r>
            <a:br>
              <a:rPr lang="fr-FR" sz="2400" dirty="0"/>
            </a:br>
            <a:br>
              <a:rPr lang="fr-FR" sz="2400" dirty="0"/>
            </a:br>
            <a:r>
              <a:rPr lang="fr-FR" sz="2400" dirty="0">
                <a:solidFill>
                  <a:srgbClr val="FF0000"/>
                </a:solidFill>
              </a:rPr>
              <a:t>•</a:t>
            </a:r>
            <a:r>
              <a:rPr lang="fr-FR" sz="2400" dirty="0"/>
              <a:t> la contestation sociale, </a:t>
            </a:r>
            <a:r>
              <a:rPr lang="fr-FR" sz="2400" b="1" dirty="0"/>
              <a:t>en 2018</a:t>
            </a:r>
            <a:r>
              <a:rPr lang="fr-FR" sz="2400" dirty="0"/>
              <a:t>, par le mouvement des </a:t>
            </a:r>
            <a:r>
              <a:rPr lang="fr-FR" sz="2400" i="1" dirty="0"/>
              <a:t>« gilets jaunes »,</a:t>
            </a:r>
            <a:r>
              <a:rPr lang="fr-FR" sz="2400" dirty="0"/>
              <a:t> stigmatisant les faibles rémunérations des personnels des EHPAD et plus particulièrement des aides-soignants ;</a:t>
            </a:r>
            <a:br>
              <a:rPr lang="fr-FR" sz="2400" dirty="0"/>
            </a:br>
            <a:br>
              <a:rPr lang="fr-FR" sz="2400" dirty="0"/>
            </a:br>
            <a:r>
              <a:rPr lang="fr-FR" sz="2400" dirty="0">
                <a:solidFill>
                  <a:srgbClr val="FF0000"/>
                </a:solidFill>
              </a:rPr>
              <a:t>•</a:t>
            </a:r>
            <a:r>
              <a:rPr lang="fr-FR" sz="2400" dirty="0"/>
              <a:t> la crise sanitaire de la COVID-19, </a:t>
            </a:r>
            <a:r>
              <a:rPr lang="fr-FR" sz="2400" b="1" dirty="0"/>
              <a:t>en 2020</a:t>
            </a:r>
            <a:r>
              <a:rPr lang="fr-FR" sz="2400" dirty="0"/>
              <a:t>, ayant entraîné des adaptations exceptionnelles des modalités de fonctionnement des EHPAD </a:t>
            </a:r>
            <a:br>
              <a:rPr lang="fr-FR" sz="2400" dirty="0"/>
            </a:br>
            <a:r>
              <a:rPr lang="fr-FR" sz="2400" dirty="0"/>
              <a:t> </a:t>
            </a:r>
            <a:br>
              <a:rPr lang="fr-FR" sz="2400" dirty="0"/>
            </a:br>
            <a:r>
              <a:rPr lang="fr-FR" sz="2200" b="1" i="1" dirty="0"/>
              <a:t>( plan bleu avec d’importantes restrictions d’aller ou de venir,</a:t>
            </a:r>
            <a:r>
              <a:rPr lang="fr-FR" sz="2200" dirty="0"/>
              <a:t> </a:t>
            </a:r>
            <a:r>
              <a:rPr lang="fr-FR" sz="2200" b="1" i="1" dirty="0"/>
              <a:t>avec même l’impossibilité de voir le visage d’un résident décédé… )</a:t>
            </a:r>
            <a:r>
              <a:rPr lang="fr-FR" sz="2200" dirty="0"/>
              <a:t> ;</a:t>
            </a:r>
            <a:br>
              <a:rPr lang="fr-FR" sz="2200" dirty="0"/>
            </a:br>
            <a:r>
              <a:rPr lang="fr-FR" sz="2400" dirty="0"/>
              <a:t> </a:t>
            </a:r>
            <a:br>
              <a:rPr lang="fr-FR" sz="2400" dirty="0"/>
            </a:br>
            <a:r>
              <a:rPr lang="fr-FR" sz="2400" dirty="0">
                <a:solidFill>
                  <a:srgbClr val="FF0000"/>
                </a:solidFill>
              </a:rPr>
              <a:t>•</a:t>
            </a:r>
            <a:r>
              <a:rPr lang="fr-FR" sz="2400" dirty="0"/>
              <a:t> la parution du livre-enquête sur les établissements d’hébergement pour personnes dépendantes d’ORPEA, </a:t>
            </a:r>
            <a:r>
              <a:rPr lang="fr-FR" sz="2400" b="1" dirty="0"/>
              <a:t>en 2022</a:t>
            </a:r>
            <a:r>
              <a:rPr lang="fr-FR" sz="2400" dirty="0"/>
              <a:t>, intitulé </a:t>
            </a:r>
            <a:r>
              <a:rPr lang="fr-FR" sz="2400" b="1" i="1" dirty="0"/>
              <a:t>« Les fossoyeurs ».</a:t>
            </a:r>
            <a:br>
              <a:rPr lang="fr-FR" sz="2400" b="1" i="1" dirty="0"/>
            </a:br>
            <a:br>
              <a:rPr lang="fr-FR" sz="2400" b="1" i="1" dirty="0"/>
            </a:br>
            <a:br>
              <a:rPr lang="fr-FR" sz="2400" b="1" i="1" dirty="0"/>
            </a:br>
            <a:br>
              <a:rPr lang="fr-FR" sz="2400" dirty="0"/>
            </a:br>
            <a:r>
              <a:rPr lang="fr-FR" sz="2400" dirty="0"/>
              <a:t> </a:t>
            </a:r>
            <a:br>
              <a:rPr lang="fr-FR" sz="2400" dirty="0"/>
            </a:br>
            <a:endParaRPr lang="fr-FR" sz="2400" dirty="0"/>
          </a:p>
        </p:txBody>
      </p:sp>
      <p:sp>
        <p:nvSpPr>
          <p:cNvPr id="4" name="ZoneTexte 3">
            <a:extLst>
              <a:ext uri="{FF2B5EF4-FFF2-40B4-BE49-F238E27FC236}">
                <a16:creationId xmlns:a16="http://schemas.microsoft.com/office/drawing/2014/main" id="{EF7872C9-7BA0-7F57-A18F-AF47C47809E8}"/>
              </a:ext>
            </a:extLst>
          </p:cNvPr>
          <p:cNvSpPr txBox="1"/>
          <p:nvPr/>
        </p:nvSpPr>
        <p:spPr>
          <a:xfrm>
            <a:off x="1331843" y="337930"/>
            <a:ext cx="9819861" cy="1415772"/>
          </a:xfrm>
          <a:prstGeom prst="rect">
            <a:avLst/>
          </a:prstGeom>
          <a:noFill/>
        </p:spPr>
        <p:txBody>
          <a:bodyPr wrap="square" rtlCol="0">
            <a:spAutoFit/>
          </a:bodyPr>
          <a:lstStyle/>
          <a:p>
            <a:pPr algn="ctr" hangingPunct="0"/>
            <a:r>
              <a:rPr lang="fr-FR" b="1" dirty="0">
                <a:solidFill>
                  <a:srgbClr val="FF0000"/>
                </a:solidFill>
                <a:latin typeface="Times New Roman" panose="02020603050405020304" pitchFamily="18" charset="0"/>
                <a:cs typeface="Times New Roman" panose="02020603050405020304" pitchFamily="18" charset="0"/>
              </a:rPr>
              <a:t>COLLOQUE DE MEDECINE LEGALE</a:t>
            </a:r>
            <a:endParaRPr lang="fr-FR" dirty="0">
              <a:solidFill>
                <a:srgbClr val="FF0000"/>
              </a:solidFill>
              <a:latin typeface="Times New Roman" panose="02020603050405020304" pitchFamily="18" charset="0"/>
              <a:cs typeface="Times New Roman" panose="02020603050405020304" pitchFamily="18" charset="0"/>
            </a:endParaRPr>
          </a:p>
          <a:p>
            <a:pPr algn="ctr" hangingPunct="0"/>
            <a:r>
              <a:rPr lang="fr-FR" b="1" dirty="0">
                <a:solidFill>
                  <a:srgbClr val="FF0000"/>
                </a:solidFill>
                <a:latin typeface="Times New Roman" panose="02020603050405020304" pitchFamily="18" charset="0"/>
                <a:cs typeface="Times New Roman" panose="02020603050405020304" pitchFamily="18" charset="0"/>
              </a:rPr>
              <a:t>VENDREDI 1</a:t>
            </a:r>
            <a:r>
              <a:rPr lang="fr-FR" b="1" baseline="30000" dirty="0">
                <a:solidFill>
                  <a:srgbClr val="FF0000"/>
                </a:solidFill>
                <a:latin typeface="Times New Roman" panose="02020603050405020304" pitchFamily="18" charset="0"/>
                <a:cs typeface="Times New Roman" panose="02020603050405020304" pitchFamily="18" charset="0"/>
              </a:rPr>
              <a:t>ER</a:t>
            </a:r>
            <a:r>
              <a:rPr lang="fr-FR" b="1" dirty="0">
                <a:solidFill>
                  <a:srgbClr val="FF0000"/>
                </a:solidFill>
                <a:latin typeface="Times New Roman" panose="02020603050405020304" pitchFamily="18" charset="0"/>
                <a:cs typeface="Times New Roman" panose="02020603050405020304" pitchFamily="18" charset="0"/>
              </a:rPr>
              <a:t> JUILLET 2022</a:t>
            </a:r>
            <a:endParaRPr lang="fr-FR" dirty="0">
              <a:solidFill>
                <a:srgbClr val="FF0000"/>
              </a:solidFill>
              <a:latin typeface="Times New Roman" panose="02020603050405020304" pitchFamily="18" charset="0"/>
              <a:cs typeface="Times New Roman" panose="02020603050405020304" pitchFamily="18" charset="0"/>
            </a:endParaRPr>
          </a:p>
          <a:p>
            <a:pPr algn="ctr" hangingPunct="0"/>
            <a:r>
              <a:rPr lang="fr-FR" b="1" i="1" dirty="0">
                <a:solidFill>
                  <a:srgbClr val="FF0000"/>
                </a:solidFill>
                <a:latin typeface="Times New Roman" panose="02020603050405020304" pitchFamily="18" charset="0"/>
                <a:cs typeface="Times New Roman" panose="02020603050405020304" pitchFamily="18" charset="0"/>
              </a:rPr>
              <a:t>« LA RESPONSABILITE PROFESSIONNELLE DES EHPAD »</a:t>
            </a:r>
            <a:endParaRPr lang="fr-FR" dirty="0">
              <a:solidFill>
                <a:srgbClr val="FF0000"/>
              </a:solidFill>
              <a:latin typeface="Times New Roman" panose="02020603050405020304" pitchFamily="18" charset="0"/>
              <a:cs typeface="Times New Roman" panose="02020603050405020304" pitchFamily="18" charset="0"/>
            </a:endParaRPr>
          </a:p>
          <a:p>
            <a:pPr algn="ctr" hangingPunct="0"/>
            <a:r>
              <a:rPr lang="fr-FR" sz="1600" b="1" i="1" dirty="0">
                <a:solidFill>
                  <a:srgbClr val="FF0000"/>
                </a:solidFill>
                <a:latin typeface="Times New Roman" panose="02020603050405020304" pitchFamily="18" charset="0"/>
                <a:cs typeface="Times New Roman" panose="02020603050405020304" pitchFamily="18" charset="0"/>
              </a:rPr>
              <a:t>Philippe CHOULET – Basile PERRON </a:t>
            </a:r>
            <a:endParaRPr lang="fr-FR" sz="1600" dirty="0">
              <a:solidFill>
                <a:srgbClr val="FF0000"/>
              </a:solidFill>
              <a:latin typeface="Times New Roman" panose="02020603050405020304" pitchFamily="18" charset="0"/>
              <a:cs typeface="Times New Roman" panose="02020603050405020304" pitchFamily="18" charset="0"/>
            </a:endParaRPr>
          </a:p>
          <a:p>
            <a:pPr algn="ctr" hangingPunct="0"/>
            <a:r>
              <a:rPr lang="fr-FR" sz="1600" b="1" i="1" dirty="0">
                <a:solidFill>
                  <a:srgbClr val="FF0000"/>
                </a:solidFill>
                <a:latin typeface="Times New Roman" panose="02020603050405020304" pitchFamily="18" charset="0"/>
                <a:cs typeface="Times New Roman" panose="02020603050405020304" pitchFamily="18" charset="0"/>
              </a:rPr>
              <a:t>Avocats Associés</a:t>
            </a:r>
            <a:endParaRPr lang="fr-FR" sz="1600" dirty="0">
              <a:solidFill>
                <a:srgbClr val="FF0000"/>
              </a:solidFill>
              <a:latin typeface="Times New Roman" panose="02020603050405020304" pitchFamily="18" charset="0"/>
              <a:cs typeface="Times New Roman" panose="02020603050405020304" pitchFamily="18" charset="0"/>
            </a:endParaRPr>
          </a:p>
        </p:txBody>
      </p:sp>
      <p:pic>
        <p:nvPicPr>
          <p:cNvPr id="5" name="Image 4">
            <a:extLst>
              <a:ext uri="{FF2B5EF4-FFF2-40B4-BE49-F238E27FC236}">
                <a16:creationId xmlns:a16="http://schemas.microsoft.com/office/drawing/2014/main" id="{216B702B-8346-F591-9A5F-AEF7A732A050}"/>
              </a:ext>
            </a:extLst>
          </p:cNvPr>
          <p:cNvPicPr>
            <a:picLocks noChangeAspect="1"/>
          </p:cNvPicPr>
          <p:nvPr/>
        </p:nvPicPr>
        <p:blipFill>
          <a:blip r:embed="rId2"/>
          <a:stretch>
            <a:fillRect/>
          </a:stretch>
        </p:blipFill>
        <p:spPr>
          <a:xfrm>
            <a:off x="10090702" y="3908703"/>
            <a:ext cx="1943100" cy="2819400"/>
          </a:xfrm>
          <a:prstGeom prst="rect">
            <a:avLst/>
          </a:prstGeom>
        </p:spPr>
      </p:pic>
      <p:cxnSp>
        <p:nvCxnSpPr>
          <p:cNvPr id="7" name="Connecteur droit 6">
            <a:extLst>
              <a:ext uri="{FF2B5EF4-FFF2-40B4-BE49-F238E27FC236}">
                <a16:creationId xmlns:a16="http://schemas.microsoft.com/office/drawing/2014/main" id="{11E588AE-3D63-71A9-166E-7CA0F13E10B8}"/>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9597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AAB1EA-DD31-A842-02BC-C6CB2B696917}"/>
              </a:ext>
            </a:extLst>
          </p:cNvPr>
          <p:cNvSpPr>
            <a:spLocks noGrp="1"/>
          </p:cNvSpPr>
          <p:nvPr>
            <p:ph type="title"/>
          </p:nvPr>
        </p:nvSpPr>
        <p:spPr/>
        <p:txBody>
          <a:bodyPr>
            <a:normAutofit/>
          </a:bodyPr>
          <a:lstStyle/>
          <a:p>
            <a:r>
              <a:rPr lang="fr-FR" sz="2400" u="sng" cap="all" dirty="0"/>
              <a:t>I - QUELS TYPES DE responsabilités AU SEIN DES EHPAD </a:t>
            </a:r>
            <a:r>
              <a:rPr lang="fr-FR" sz="2400" dirty="0"/>
              <a:t> ?</a:t>
            </a:r>
          </a:p>
        </p:txBody>
      </p:sp>
      <p:sp>
        <p:nvSpPr>
          <p:cNvPr id="3" name="Espace réservé du contenu 2">
            <a:extLst>
              <a:ext uri="{FF2B5EF4-FFF2-40B4-BE49-F238E27FC236}">
                <a16:creationId xmlns:a16="http://schemas.microsoft.com/office/drawing/2014/main" id="{ECCFCB02-72B2-365C-2238-02F34A189070}"/>
              </a:ext>
            </a:extLst>
          </p:cNvPr>
          <p:cNvSpPr>
            <a:spLocks noGrp="1"/>
          </p:cNvSpPr>
          <p:nvPr>
            <p:ph idx="1"/>
          </p:nvPr>
        </p:nvSpPr>
        <p:spPr/>
        <p:txBody>
          <a:bodyPr/>
          <a:lstStyle/>
          <a:p>
            <a:pPr marL="0" indent="0" algn="just">
              <a:buNone/>
            </a:pPr>
            <a:r>
              <a:rPr lang="fr-FR" dirty="0">
                <a:solidFill>
                  <a:srgbClr val="FF0000"/>
                </a:solidFill>
              </a:rPr>
              <a:t>•</a:t>
            </a:r>
            <a:r>
              <a:rPr lang="fr-FR" dirty="0"/>
              <a:t> En matière pénale, le Législateur n’a pas prévu </a:t>
            </a:r>
            <a:r>
              <a:rPr lang="fr-FR" dirty="0">
                <a:solidFill>
                  <a:srgbClr val="FF0000"/>
                </a:solidFill>
              </a:rPr>
              <a:t>d’infractions spécifiques</a:t>
            </a:r>
            <a:r>
              <a:rPr lang="fr-FR" dirty="0"/>
              <a:t> relatives au champ social et médico-social.</a:t>
            </a:r>
          </a:p>
          <a:p>
            <a:pPr marL="0" indent="0" algn="just">
              <a:buNone/>
            </a:pPr>
            <a:endParaRPr lang="fr-FR" dirty="0"/>
          </a:p>
          <a:p>
            <a:pPr marL="0" indent="0" algn="just">
              <a:buNone/>
            </a:pPr>
            <a:r>
              <a:rPr lang="fr-FR" dirty="0"/>
              <a:t>Voici quelques infractions spécifiques… issues du Droit commun :</a:t>
            </a:r>
          </a:p>
          <a:p>
            <a:pPr marL="0" indent="0">
              <a:buNone/>
            </a:pPr>
            <a:endParaRPr lang="fr-FR" dirty="0"/>
          </a:p>
          <a:p>
            <a:pPr marL="0" indent="0">
              <a:buNone/>
            </a:pPr>
            <a:r>
              <a:rPr lang="fr-FR" dirty="0">
                <a:solidFill>
                  <a:srgbClr val="FF0000"/>
                </a:solidFill>
              </a:rPr>
              <a:t>•</a:t>
            </a:r>
            <a:r>
              <a:rPr lang="fr-FR" dirty="0"/>
              <a:t> </a:t>
            </a:r>
            <a:r>
              <a:rPr lang="fr-FR" dirty="0">
                <a:solidFill>
                  <a:srgbClr val="FF0000"/>
                </a:solidFill>
              </a:rPr>
              <a:t>La mise en danger d’autrui</a:t>
            </a:r>
            <a:r>
              <a:rPr lang="fr-FR" dirty="0"/>
              <a:t> </a:t>
            </a:r>
            <a:r>
              <a:rPr lang="fr-FR" sz="2000" i="1" dirty="0"/>
              <a:t>( C. </a:t>
            </a:r>
            <a:r>
              <a:rPr lang="fr-FR" sz="2000" i="1" dirty="0" err="1"/>
              <a:t>pén</a:t>
            </a:r>
            <a:r>
              <a:rPr lang="fr-FR" sz="2000" i="1" dirty="0"/>
              <a:t>., art. 223-1  )</a:t>
            </a:r>
          </a:p>
          <a:p>
            <a:pPr marL="0" indent="0">
              <a:buNone/>
            </a:pPr>
            <a:r>
              <a:rPr lang="fr-FR" dirty="0"/>
              <a:t>Infraction dite de prévention pour laquelle la réalisation du dommage n’est pas nécessaire pour qu’elle soit constituée; strictement encadrée.</a:t>
            </a:r>
          </a:p>
        </p:txBody>
      </p:sp>
      <p:cxnSp>
        <p:nvCxnSpPr>
          <p:cNvPr id="4" name="Connecteur droit 3">
            <a:extLst>
              <a:ext uri="{FF2B5EF4-FFF2-40B4-BE49-F238E27FC236}">
                <a16:creationId xmlns:a16="http://schemas.microsoft.com/office/drawing/2014/main" id="{1E0DE0CF-46C4-D16F-AE19-0373812D90CE}"/>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0950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9FFAD9-4487-3808-72AB-B74DEE87E7A2}"/>
              </a:ext>
            </a:extLst>
          </p:cNvPr>
          <p:cNvSpPr>
            <a:spLocks noGrp="1"/>
          </p:cNvSpPr>
          <p:nvPr>
            <p:ph type="title"/>
          </p:nvPr>
        </p:nvSpPr>
        <p:spPr/>
        <p:txBody>
          <a:bodyPr>
            <a:normAutofit/>
          </a:bodyPr>
          <a:lstStyle/>
          <a:p>
            <a:r>
              <a:rPr lang="fr-FR" sz="2400" u="sng" cap="all" dirty="0"/>
              <a:t>I - QUELS TYPES DE responsabilités AU SEIN DES EHPAD </a:t>
            </a:r>
            <a:r>
              <a:rPr lang="fr-FR" sz="2400" dirty="0"/>
              <a:t> ?</a:t>
            </a:r>
          </a:p>
        </p:txBody>
      </p:sp>
      <p:sp>
        <p:nvSpPr>
          <p:cNvPr id="3" name="Espace réservé du contenu 2">
            <a:extLst>
              <a:ext uri="{FF2B5EF4-FFF2-40B4-BE49-F238E27FC236}">
                <a16:creationId xmlns:a16="http://schemas.microsoft.com/office/drawing/2014/main" id="{8F80660C-8760-19A0-4117-B10B262103ED}"/>
              </a:ext>
            </a:extLst>
          </p:cNvPr>
          <p:cNvSpPr>
            <a:spLocks noGrp="1"/>
          </p:cNvSpPr>
          <p:nvPr>
            <p:ph idx="1"/>
          </p:nvPr>
        </p:nvSpPr>
        <p:spPr/>
        <p:txBody>
          <a:bodyPr>
            <a:normAutofit/>
          </a:bodyPr>
          <a:lstStyle/>
          <a:p>
            <a:pPr marL="0" indent="0">
              <a:buNone/>
            </a:pPr>
            <a:r>
              <a:rPr lang="fr-FR" dirty="0">
                <a:solidFill>
                  <a:srgbClr val="FF0000"/>
                </a:solidFill>
              </a:rPr>
              <a:t>• le délaissement</a:t>
            </a:r>
            <a:r>
              <a:rPr lang="fr-FR" dirty="0"/>
              <a:t> </a:t>
            </a:r>
            <a:r>
              <a:rPr lang="fr-FR" sz="2000" i="1" dirty="0"/>
              <a:t>( C. </a:t>
            </a:r>
            <a:r>
              <a:rPr lang="fr-FR" sz="2000" i="1" dirty="0" err="1"/>
              <a:t>pén</a:t>
            </a:r>
            <a:r>
              <a:rPr lang="fr-FR" sz="2000" i="1" dirty="0"/>
              <a:t>., art. 223-3  )</a:t>
            </a:r>
          </a:p>
          <a:p>
            <a:pPr marL="0" indent="0" algn="just">
              <a:buNone/>
            </a:pPr>
            <a:r>
              <a:rPr lang="fr-FR" dirty="0"/>
              <a:t>La Cour de cassation exige un </a:t>
            </a:r>
            <a:r>
              <a:rPr lang="fr-FR" b="1" dirty="0">
                <a:solidFill>
                  <a:srgbClr val="FF0000"/>
                </a:solidFill>
              </a:rPr>
              <a:t>acte positif</a:t>
            </a:r>
            <a:r>
              <a:rPr lang="fr-FR" dirty="0">
                <a:solidFill>
                  <a:srgbClr val="FF0000"/>
                </a:solidFill>
              </a:rPr>
              <a:t> </a:t>
            </a:r>
            <a:r>
              <a:rPr lang="fr-FR" dirty="0"/>
              <a:t>qui doit exprimer </a:t>
            </a:r>
            <a:r>
              <a:rPr lang="fr-FR" i="1" dirty="0"/>
              <a:t>« </a:t>
            </a:r>
            <a:r>
              <a:rPr lang="fr-FR" b="1" i="1" dirty="0"/>
              <a:t>de la part de son auteur la volonté d'abandonner définitivement la victime.</a:t>
            </a:r>
          </a:p>
          <a:p>
            <a:pPr marL="0" indent="0" algn="just">
              <a:buNone/>
            </a:pPr>
            <a:r>
              <a:rPr lang="fr-FR" sz="2000" b="1" i="1" dirty="0"/>
              <a:t>( cf. Cass. </a:t>
            </a:r>
            <a:r>
              <a:rPr lang="fr-FR" sz="2000" b="1" i="1" dirty="0" err="1"/>
              <a:t>crim</a:t>
            </a:r>
            <a:r>
              <a:rPr lang="fr-FR" sz="2000" b="1" i="1" dirty="0"/>
              <a:t>., 23 févr. 2000, n° 99-82.817 et Cass. </a:t>
            </a:r>
            <a:r>
              <a:rPr lang="fr-FR" sz="2000" b="1" i="1" dirty="0" err="1"/>
              <a:t>crim</a:t>
            </a:r>
            <a:r>
              <a:rPr lang="fr-FR" sz="2000" b="1" i="1" dirty="0"/>
              <a:t>., 13 nov. 2007, n° 07-83.621, n° 6290 F - P + F et surtout, Cass. </a:t>
            </a:r>
            <a:r>
              <a:rPr lang="fr-FR" sz="2000" b="1" i="1" dirty="0" err="1"/>
              <a:t>crim</a:t>
            </a:r>
            <a:r>
              <a:rPr lang="fr-FR" sz="2000" b="1" i="1" dirty="0"/>
              <a:t>., 9 oct. 2012, n° 12-80.412, n° 5791 F - P + B, à propos d’un fils qui avait laissé sa mère grabataire pendant plusieurs semaines « macérer dans ses excréments » ; la Cour de cassation estime que les actes de refus de faire appel aux services médico-sociaux « sont impropres à caractériser l'accomplissement d'actes positifs manifestant une volonté d'abandonner définitivement sa mère «  )</a:t>
            </a:r>
            <a:endParaRPr lang="fr-FR" sz="2000" dirty="0"/>
          </a:p>
          <a:p>
            <a:endParaRPr lang="fr-FR" dirty="0"/>
          </a:p>
        </p:txBody>
      </p:sp>
      <p:cxnSp>
        <p:nvCxnSpPr>
          <p:cNvPr id="4" name="Connecteur droit 3">
            <a:extLst>
              <a:ext uri="{FF2B5EF4-FFF2-40B4-BE49-F238E27FC236}">
                <a16:creationId xmlns:a16="http://schemas.microsoft.com/office/drawing/2014/main" id="{DC14D438-EFE3-7A66-16D0-B0464D3E8A16}"/>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3440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649602-F5B4-3B36-C36A-F3C728BBAB97}"/>
              </a:ext>
            </a:extLst>
          </p:cNvPr>
          <p:cNvSpPr>
            <a:spLocks noGrp="1"/>
          </p:cNvSpPr>
          <p:nvPr>
            <p:ph type="title"/>
          </p:nvPr>
        </p:nvSpPr>
        <p:spPr/>
        <p:txBody>
          <a:bodyPr>
            <a:normAutofit/>
          </a:bodyPr>
          <a:lstStyle/>
          <a:p>
            <a:r>
              <a:rPr lang="fr-FR" sz="2400" u="sng" cap="all" dirty="0"/>
              <a:t>I - QUELS TYPES DE responsabilités AU SEIN DES EHPAD </a:t>
            </a:r>
            <a:r>
              <a:rPr lang="fr-FR" sz="2400" dirty="0"/>
              <a:t> ?</a:t>
            </a:r>
          </a:p>
        </p:txBody>
      </p:sp>
      <p:sp>
        <p:nvSpPr>
          <p:cNvPr id="3" name="Espace réservé du contenu 2">
            <a:extLst>
              <a:ext uri="{FF2B5EF4-FFF2-40B4-BE49-F238E27FC236}">
                <a16:creationId xmlns:a16="http://schemas.microsoft.com/office/drawing/2014/main" id="{B9736B97-FAAE-A406-0FDF-9C3FBC8C5890}"/>
              </a:ext>
            </a:extLst>
          </p:cNvPr>
          <p:cNvSpPr>
            <a:spLocks noGrp="1"/>
          </p:cNvSpPr>
          <p:nvPr>
            <p:ph idx="1"/>
          </p:nvPr>
        </p:nvSpPr>
        <p:spPr/>
        <p:txBody>
          <a:bodyPr/>
          <a:lstStyle/>
          <a:p>
            <a:r>
              <a:rPr lang="fr-FR" dirty="0">
                <a:solidFill>
                  <a:srgbClr val="FF0000"/>
                </a:solidFill>
              </a:rPr>
              <a:t> la non-assistance à personne en danger </a:t>
            </a:r>
            <a:r>
              <a:rPr lang="fr-FR" i="1" dirty="0"/>
              <a:t>( C. </a:t>
            </a:r>
            <a:r>
              <a:rPr lang="fr-FR" i="1" dirty="0" err="1"/>
              <a:t>pén</a:t>
            </a:r>
            <a:r>
              <a:rPr lang="fr-FR" i="1" dirty="0"/>
              <a:t>., art. 223-6  )</a:t>
            </a:r>
            <a:endParaRPr lang="fr-FR" dirty="0"/>
          </a:p>
          <a:p>
            <a:pPr marL="0" indent="0" algn="just">
              <a:buNone/>
            </a:pPr>
            <a:r>
              <a:rPr lang="fr-FR" dirty="0"/>
              <a:t>Un péril imposant une assistance puis une assistance imposée par le péril. Les acteurs de santé doivent avoir conscience du péril imminent et, partant, s’abstenir volontairement d’agir…</a:t>
            </a:r>
          </a:p>
          <a:p>
            <a:pPr marL="0" indent="0" algn="just">
              <a:buNone/>
            </a:pPr>
            <a:endParaRPr lang="fr-FR" dirty="0"/>
          </a:p>
          <a:p>
            <a:pPr marL="0" indent="0" algn="just">
              <a:buNone/>
            </a:pPr>
            <a:r>
              <a:rPr lang="fr-FR" dirty="0">
                <a:solidFill>
                  <a:srgbClr val="FF0000"/>
                </a:solidFill>
              </a:rPr>
              <a:t>• le défaut de signalement </a:t>
            </a:r>
            <a:r>
              <a:rPr lang="fr-FR" i="1" dirty="0"/>
              <a:t>( C. </a:t>
            </a:r>
            <a:r>
              <a:rPr lang="fr-FR" i="1" dirty="0" err="1"/>
              <a:t>pén</a:t>
            </a:r>
            <a:r>
              <a:rPr lang="fr-FR" i="1" dirty="0"/>
              <a:t>., art. 434-1 et 434-3  )</a:t>
            </a:r>
            <a:endParaRPr lang="fr-FR" dirty="0"/>
          </a:p>
          <a:p>
            <a:pPr marL="0" indent="0" algn="just">
              <a:buNone/>
            </a:pPr>
            <a:r>
              <a:rPr lang="fr-FR" dirty="0"/>
              <a:t>Les personnes astreintes au secret professionnel dans les conditions prévues à l'article 226-13 du code pénal sont toutefois </a:t>
            </a:r>
            <a:r>
              <a:rPr lang="fr-FR" b="1" u="sng" dirty="0"/>
              <a:t>exclues</a:t>
            </a:r>
            <a:r>
              <a:rPr lang="fr-FR" dirty="0"/>
              <a:t> de ces dispositions </a:t>
            </a:r>
            <a:r>
              <a:rPr lang="fr-FR" sz="2000" b="1" i="1" dirty="0"/>
              <a:t>( Cass. </a:t>
            </a:r>
            <a:r>
              <a:rPr lang="fr-FR" sz="2000" b="1" i="1" dirty="0" err="1"/>
              <a:t>crim</a:t>
            </a:r>
            <a:r>
              <a:rPr lang="fr-FR" sz="2000" b="1" i="1" dirty="0"/>
              <a:t>., 27 avr. 2011, n° 10-82.200 )</a:t>
            </a:r>
            <a:r>
              <a:rPr lang="fr-FR" sz="2000" dirty="0"/>
              <a:t> </a:t>
            </a:r>
          </a:p>
          <a:p>
            <a:pPr marL="0" indent="0" algn="just">
              <a:buNone/>
            </a:pPr>
            <a:endParaRPr lang="fr-FR" dirty="0"/>
          </a:p>
        </p:txBody>
      </p:sp>
      <p:cxnSp>
        <p:nvCxnSpPr>
          <p:cNvPr id="4" name="Connecteur droit 3">
            <a:extLst>
              <a:ext uri="{FF2B5EF4-FFF2-40B4-BE49-F238E27FC236}">
                <a16:creationId xmlns:a16="http://schemas.microsoft.com/office/drawing/2014/main" id="{D314B1C9-902C-0CCA-6786-CD5AFBDC27DD}"/>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2427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DEDC00-9508-1DCC-75DD-3740E40BDF17}"/>
              </a:ext>
            </a:extLst>
          </p:cNvPr>
          <p:cNvSpPr>
            <a:spLocks noGrp="1"/>
          </p:cNvSpPr>
          <p:nvPr>
            <p:ph type="title"/>
          </p:nvPr>
        </p:nvSpPr>
        <p:spPr/>
        <p:txBody>
          <a:bodyPr>
            <a:normAutofit/>
          </a:bodyPr>
          <a:lstStyle/>
          <a:p>
            <a:r>
              <a:rPr lang="fr-FR" sz="2400" u="sng" cap="all" dirty="0"/>
              <a:t>I - QUELS TYPES DE responsabilités AU SEIN DES EHPAD </a:t>
            </a:r>
            <a:r>
              <a:rPr lang="fr-FR" sz="2400" dirty="0"/>
              <a:t> ?</a:t>
            </a:r>
          </a:p>
        </p:txBody>
      </p:sp>
      <p:sp>
        <p:nvSpPr>
          <p:cNvPr id="3" name="Espace réservé du contenu 2">
            <a:extLst>
              <a:ext uri="{FF2B5EF4-FFF2-40B4-BE49-F238E27FC236}">
                <a16:creationId xmlns:a16="http://schemas.microsoft.com/office/drawing/2014/main" id="{B2EC9BEC-AE08-355D-090B-3BADD48B641D}"/>
              </a:ext>
            </a:extLst>
          </p:cNvPr>
          <p:cNvSpPr>
            <a:spLocks noGrp="1"/>
          </p:cNvSpPr>
          <p:nvPr>
            <p:ph idx="1"/>
          </p:nvPr>
        </p:nvSpPr>
        <p:spPr/>
        <p:txBody>
          <a:bodyPr/>
          <a:lstStyle/>
          <a:p>
            <a:r>
              <a:rPr lang="fr-FR" dirty="0">
                <a:solidFill>
                  <a:srgbClr val="FF0000"/>
                </a:solidFill>
              </a:rPr>
              <a:t>L’homicide involontaire </a:t>
            </a:r>
            <a:r>
              <a:rPr lang="fr-FR" i="1" dirty="0"/>
              <a:t>( C. </a:t>
            </a:r>
            <a:r>
              <a:rPr lang="fr-FR" i="1" dirty="0" err="1"/>
              <a:t>pén</a:t>
            </a:r>
            <a:r>
              <a:rPr lang="fr-FR" i="1" dirty="0"/>
              <a:t>., 221-6 alinéa 1</a:t>
            </a:r>
            <a:r>
              <a:rPr lang="fr-FR" i="1" baseline="30000" dirty="0"/>
              <a:t>er</a:t>
            </a:r>
            <a:r>
              <a:rPr lang="fr-FR" i="1" dirty="0"/>
              <a:t>   )</a:t>
            </a:r>
          </a:p>
          <a:p>
            <a:pPr marL="0" indent="0" algn="just">
              <a:buNone/>
            </a:pPr>
            <a:r>
              <a:rPr lang="fr-FR" dirty="0"/>
              <a:t>L’article 121-3 du Code pénal, issu de la loi du 10 Juillet 2000, dite loi </a:t>
            </a:r>
            <a:r>
              <a:rPr lang="fr-FR" i="1" dirty="0"/>
              <a:t>« Fauchon »</a:t>
            </a:r>
            <a:r>
              <a:rPr lang="fr-FR" dirty="0"/>
              <a:t> : distinction selon que le prévenu est </a:t>
            </a:r>
            <a:r>
              <a:rPr lang="fr-FR" dirty="0">
                <a:solidFill>
                  <a:srgbClr val="FF0000"/>
                </a:solidFill>
              </a:rPr>
              <a:t>auteur direct </a:t>
            </a:r>
            <a:r>
              <a:rPr lang="fr-FR" dirty="0"/>
              <a:t>ou </a:t>
            </a:r>
            <a:r>
              <a:rPr lang="fr-FR" dirty="0">
                <a:solidFill>
                  <a:srgbClr val="FF0000"/>
                </a:solidFill>
              </a:rPr>
              <a:t>indirect </a:t>
            </a:r>
            <a:r>
              <a:rPr lang="fr-FR" sz="2400" i="1" dirty="0"/>
              <a:t>( Directeur ) </a:t>
            </a:r>
            <a:r>
              <a:rPr lang="fr-FR" dirty="0"/>
              <a:t>et, dans ce dernier cas, impose la démonstration, à son encontre d’une </a:t>
            </a:r>
            <a:r>
              <a:rPr lang="fr-FR" b="1" dirty="0">
                <a:solidFill>
                  <a:srgbClr val="FF0000"/>
                </a:solidFill>
              </a:rPr>
              <a:t>faute caractérisée</a:t>
            </a:r>
            <a:r>
              <a:rPr lang="fr-FR" dirty="0">
                <a:solidFill>
                  <a:srgbClr val="FF0000"/>
                </a:solidFill>
              </a:rPr>
              <a:t> </a:t>
            </a:r>
            <a:r>
              <a:rPr lang="fr-FR" dirty="0"/>
              <a:t>et / ou d’une </a:t>
            </a:r>
            <a:r>
              <a:rPr lang="fr-FR" b="1" dirty="0">
                <a:solidFill>
                  <a:srgbClr val="FF0000"/>
                </a:solidFill>
              </a:rPr>
              <a:t>violation manifestement délibérée</a:t>
            </a:r>
            <a:r>
              <a:rPr lang="fr-FR" dirty="0"/>
              <a:t> d’une obligation particulière de prudence ou de sécurité prévue par la loi ou le règlement ;</a:t>
            </a:r>
          </a:p>
          <a:p>
            <a:pPr marL="0" indent="0" algn="just">
              <a:buNone/>
            </a:pPr>
            <a:r>
              <a:rPr lang="fr-FR" dirty="0"/>
              <a:t>Exemple d’une faute caractérisée retenue à l’encontre d’un Directeur d’EHPAD : incendie mortel </a:t>
            </a:r>
            <a:r>
              <a:rPr lang="fr-FR" sz="2000" b="1" i="1" dirty="0"/>
              <a:t>( cf. Tribunal correctionnel de Bobigny, 21 janv. 2004)</a:t>
            </a:r>
            <a:r>
              <a:rPr lang="fr-FR" sz="2000" dirty="0"/>
              <a:t>.</a:t>
            </a:r>
          </a:p>
          <a:p>
            <a:pPr marL="0" indent="0">
              <a:buNone/>
            </a:pPr>
            <a:endParaRPr lang="fr-FR" dirty="0"/>
          </a:p>
        </p:txBody>
      </p:sp>
      <p:cxnSp>
        <p:nvCxnSpPr>
          <p:cNvPr id="4" name="Connecteur droit 3">
            <a:extLst>
              <a:ext uri="{FF2B5EF4-FFF2-40B4-BE49-F238E27FC236}">
                <a16:creationId xmlns:a16="http://schemas.microsoft.com/office/drawing/2014/main" id="{6F091013-80E3-9D99-D89E-1621A50AB3B6}"/>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874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FDFADA-9C76-0071-3282-E83C92DDE0C7}"/>
              </a:ext>
            </a:extLst>
          </p:cNvPr>
          <p:cNvSpPr>
            <a:spLocks noGrp="1"/>
          </p:cNvSpPr>
          <p:nvPr>
            <p:ph type="title"/>
          </p:nvPr>
        </p:nvSpPr>
        <p:spPr/>
        <p:txBody>
          <a:bodyPr>
            <a:normAutofit/>
          </a:bodyPr>
          <a:lstStyle/>
          <a:p>
            <a:r>
              <a:rPr lang="fr-FR" sz="2400" u="sng" cap="all" dirty="0"/>
              <a:t>I - QUELS TYPES DE responsabilités AU SEIN DES EHPAD </a:t>
            </a:r>
            <a:r>
              <a:rPr lang="fr-FR" sz="2400" dirty="0"/>
              <a:t> ?</a:t>
            </a:r>
          </a:p>
        </p:txBody>
      </p:sp>
      <p:sp>
        <p:nvSpPr>
          <p:cNvPr id="3" name="Espace réservé du contenu 2">
            <a:extLst>
              <a:ext uri="{FF2B5EF4-FFF2-40B4-BE49-F238E27FC236}">
                <a16:creationId xmlns:a16="http://schemas.microsoft.com/office/drawing/2014/main" id="{AA19144B-59B2-73D6-4726-FFBDB71B0FAA}"/>
              </a:ext>
            </a:extLst>
          </p:cNvPr>
          <p:cNvSpPr>
            <a:spLocks noGrp="1"/>
          </p:cNvSpPr>
          <p:nvPr>
            <p:ph idx="1"/>
          </p:nvPr>
        </p:nvSpPr>
        <p:spPr/>
        <p:txBody>
          <a:bodyPr/>
          <a:lstStyle/>
          <a:p>
            <a:pPr marL="0" indent="0" algn="just">
              <a:buNone/>
            </a:pPr>
            <a:r>
              <a:rPr lang="fr-FR" dirty="0">
                <a:solidFill>
                  <a:srgbClr val="FF0000"/>
                </a:solidFill>
              </a:rPr>
              <a:t>•</a:t>
            </a:r>
            <a:r>
              <a:rPr lang="fr-FR" dirty="0"/>
              <a:t> À noter que la loi n° 2020-546 du 11 Mai 2020, prorogeant l'état d'urgence sanitaire, ajoute au Code de la santé publique un </a:t>
            </a:r>
            <a:r>
              <a:rPr lang="fr-FR" b="1" dirty="0">
                <a:solidFill>
                  <a:srgbClr val="FF0000"/>
                </a:solidFill>
              </a:rPr>
              <a:t>article L. 3136-2</a:t>
            </a:r>
            <a:r>
              <a:rPr lang="fr-FR" dirty="0"/>
              <a:t> dont l'objet est d'inciter le juge </a:t>
            </a:r>
            <a:r>
              <a:rPr lang="fr-FR" dirty="0">
                <a:solidFill>
                  <a:srgbClr val="FF0000"/>
                </a:solidFill>
              </a:rPr>
              <a:t>à prendre en compte le contexte de crise</a:t>
            </a:r>
            <a:r>
              <a:rPr lang="fr-FR" dirty="0"/>
              <a:t> lors de l'engagement de la responsabilité pénale d'un décideur pour une infraction non intentionnelle : </a:t>
            </a:r>
            <a:r>
              <a:rPr lang="fr-FR" b="1" i="1" dirty="0"/>
              <a:t>« L'article 121-3 du code pénal est applicable en tenant compte des compétences, du pouvoir et des moyens dont disposait l'auteur des faits </a:t>
            </a:r>
            <a:r>
              <a:rPr lang="fr-FR" b="1" i="1" u="sng" dirty="0">
                <a:solidFill>
                  <a:srgbClr val="FF0000"/>
                </a:solidFill>
              </a:rPr>
              <a:t>dans la situation de crise ayant justifié l'état d'urgence sanitaire</a:t>
            </a:r>
            <a:r>
              <a:rPr lang="fr-FR" b="1" i="1" dirty="0">
                <a:solidFill>
                  <a:srgbClr val="FF0000"/>
                </a:solidFill>
              </a:rPr>
              <a:t>,</a:t>
            </a:r>
            <a:r>
              <a:rPr lang="fr-FR" b="1" i="1" dirty="0"/>
              <a:t> ainsi que de la nature de ses missions ou de ses fonctions, notamment en tant qu'autorité locale ou employeur. »</a:t>
            </a:r>
            <a:endParaRPr lang="fr-FR" dirty="0"/>
          </a:p>
          <a:p>
            <a:endParaRPr lang="fr-FR" dirty="0"/>
          </a:p>
        </p:txBody>
      </p:sp>
      <p:cxnSp>
        <p:nvCxnSpPr>
          <p:cNvPr id="4" name="Connecteur droit 3">
            <a:extLst>
              <a:ext uri="{FF2B5EF4-FFF2-40B4-BE49-F238E27FC236}">
                <a16:creationId xmlns:a16="http://schemas.microsoft.com/office/drawing/2014/main" id="{5E38AC26-66E6-21EF-15ED-F6550DCE06D9}"/>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077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D90E5E-93CF-4AF7-06DE-FA091D7AD035}"/>
              </a:ext>
            </a:extLst>
          </p:cNvPr>
          <p:cNvSpPr>
            <a:spLocks noGrp="1"/>
          </p:cNvSpPr>
          <p:nvPr>
            <p:ph type="title"/>
          </p:nvPr>
        </p:nvSpPr>
        <p:spPr/>
        <p:txBody>
          <a:bodyPr>
            <a:normAutofit/>
          </a:bodyPr>
          <a:lstStyle/>
          <a:p>
            <a:pPr algn="just"/>
            <a:r>
              <a:rPr lang="fr-FR" sz="2400" b="1" u="sng" cap="all" dirty="0"/>
              <a:t>II – LA CRISE SANITAIRE : VERS UN RENFORCEMENT DES DROITS DES PENSIONNAIRES ET, DANS LE même TEMPS, DU RISQUE DE </a:t>
            </a:r>
            <a:r>
              <a:rPr lang="fr-FR" sz="2400" b="1" u="sng" cap="all" dirty="0" err="1"/>
              <a:t>MISEs</a:t>
            </a:r>
            <a:r>
              <a:rPr lang="fr-FR" sz="2400" b="1" u="sng" cap="all" dirty="0"/>
              <a:t> EN CAUSE DU DIRECTEUR et des professionnels de sante et de soins ?</a:t>
            </a:r>
            <a:endParaRPr lang="fr-FR" sz="2400" dirty="0"/>
          </a:p>
        </p:txBody>
      </p:sp>
      <p:sp>
        <p:nvSpPr>
          <p:cNvPr id="3" name="Espace réservé du contenu 2">
            <a:extLst>
              <a:ext uri="{FF2B5EF4-FFF2-40B4-BE49-F238E27FC236}">
                <a16:creationId xmlns:a16="http://schemas.microsoft.com/office/drawing/2014/main" id="{A669E42B-2EF7-E825-34B6-ABA1CACE8538}"/>
              </a:ext>
            </a:extLst>
          </p:cNvPr>
          <p:cNvSpPr>
            <a:spLocks noGrp="1"/>
          </p:cNvSpPr>
          <p:nvPr>
            <p:ph idx="1"/>
          </p:nvPr>
        </p:nvSpPr>
        <p:spPr/>
        <p:txBody>
          <a:bodyPr/>
          <a:lstStyle/>
          <a:p>
            <a:pPr marL="0" indent="0" algn="just">
              <a:buNone/>
            </a:pPr>
            <a:r>
              <a:rPr lang="fr-FR" dirty="0">
                <a:solidFill>
                  <a:srgbClr val="FF0000"/>
                </a:solidFill>
              </a:rPr>
              <a:t>•</a:t>
            </a:r>
            <a:r>
              <a:rPr lang="fr-FR" dirty="0"/>
              <a:t> Dès le mois de </a:t>
            </a:r>
            <a:r>
              <a:rPr lang="fr-FR" b="1" dirty="0"/>
              <a:t>Mars 2020</a:t>
            </a:r>
            <a:r>
              <a:rPr lang="fr-FR" dirty="0"/>
              <a:t>, l’exécutif a mis en œuvre des mesures pour organiser la gestion des EHPAD, sous formes de </a:t>
            </a:r>
            <a:r>
              <a:rPr lang="fr-FR" i="1" dirty="0"/>
              <a:t>« protocoles »</a:t>
            </a:r>
            <a:r>
              <a:rPr lang="fr-FR" dirty="0"/>
              <a:t>, de </a:t>
            </a:r>
            <a:r>
              <a:rPr lang="fr-FR" i="1" dirty="0"/>
              <a:t>« recommandations »,</a:t>
            </a:r>
            <a:r>
              <a:rPr lang="fr-FR" dirty="0"/>
              <a:t> de </a:t>
            </a:r>
            <a:r>
              <a:rPr lang="fr-FR" i="1" dirty="0"/>
              <a:t>« plan »…</a:t>
            </a:r>
          </a:p>
          <a:p>
            <a:pPr marL="0" indent="0" algn="just">
              <a:buNone/>
            </a:pPr>
            <a:r>
              <a:rPr lang="fr-FR" dirty="0">
                <a:solidFill>
                  <a:srgbClr val="FF0000"/>
                </a:solidFill>
              </a:rPr>
              <a:t>•</a:t>
            </a:r>
            <a:r>
              <a:rPr lang="fr-FR" dirty="0"/>
              <a:t> I</a:t>
            </a:r>
            <a:r>
              <a:rPr lang="fr-FR" b="1" dirty="0"/>
              <a:t>l appartenait aux Directrices et Directeurs d’EHPAD de décider des mesures applicables localement</a:t>
            </a:r>
            <a:r>
              <a:rPr lang="fr-FR" dirty="0"/>
              <a:t>, après concertation collégiale avec l'équipe soignante ( en particulier les médecins coordonnateurs ) en fonction de la situation sanitaire de l'établissement. Dès le </a:t>
            </a:r>
            <a:r>
              <a:rPr lang="fr-FR" b="1" dirty="0"/>
              <a:t>8 Avril 2020</a:t>
            </a:r>
            <a:r>
              <a:rPr lang="fr-FR" dirty="0"/>
              <a:t>, le Conseil d’État a rappelé qu’il leur appartenait de concilier </a:t>
            </a:r>
            <a:r>
              <a:rPr lang="fr-FR" i="1" dirty="0">
                <a:solidFill>
                  <a:srgbClr val="FF0000"/>
                </a:solidFill>
              </a:rPr>
              <a:t>« </a:t>
            </a:r>
            <a:r>
              <a:rPr lang="fr-FR" b="1" i="1" dirty="0">
                <a:solidFill>
                  <a:srgbClr val="FF0000"/>
                </a:solidFill>
              </a:rPr>
              <a:t>les exigences sanitaires avec les droits des résidents »</a:t>
            </a:r>
            <a:r>
              <a:rPr lang="fr-FR" i="1" dirty="0">
                <a:solidFill>
                  <a:srgbClr val="FF0000"/>
                </a:solidFill>
              </a:rPr>
              <a:t> </a:t>
            </a:r>
            <a:r>
              <a:rPr lang="fr-FR" sz="2000" b="1" i="1" dirty="0"/>
              <a:t>( cf. Conseil d'État, 8 avr. 2020, n° 439822 )</a:t>
            </a:r>
            <a:r>
              <a:rPr lang="fr-FR" sz="2000" dirty="0"/>
              <a:t> </a:t>
            </a:r>
            <a:endParaRPr lang="fr-FR" sz="2000" i="1" dirty="0">
              <a:solidFill>
                <a:srgbClr val="FF0000"/>
              </a:solidFill>
            </a:endParaRPr>
          </a:p>
        </p:txBody>
      </p:sp>
      <p:cxnSp>
        <p:nvCxnSpPr>
          <p:cNvPr id="4" name="Connecteur droit 3">
            <a:extLst>
              <a:ext uri="{FF2B5EF4-FFF2-40B4-BE49-F238E27FC236}">
                <a16:creationId xmlns:a16="http://schemas.microsoft.com/office/drawing/2014/main" id="{C0AD2ACF-FE5D-1444-222D-0327669F3D80}"/>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1693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8199F-16EA-4AB5-B706-439F9BD2DAE7}"/>
              </a:ext>
            </a:extLst>
          </p:cNvPr>
          <p:cNvSpPr>
            <a:spLocks noGrp="1"/>
          </p:cNvSpPr>
          <p:nvPr>
            <p:ph type="title"/>
          </p:nvPr>
        </p:nvSpPr>
        <p:spPr/>
        <p:txBody>
          <a:bodyPr>
            <a:normAutofit/>
          </a:bodyPr>
          <a:lstStyle/>
          <a:p>
            <a:pPr algn="just"/>
            <a:r>
              <a:rPr lang="fr-FR" sz="2400" b="1" u="sng" cap="all" dirty="0"/>
              <a:t>II – LA CRISE SANITAIRE : VERS UN RENFORCEMENT DES DROITS DES PENSIONNAIRES ET, DANS LE même TEMPS, DU RISQUE DE </a:t>
            </a:r>
            <a:r>
              <a:rPr lang="fr-FR" sz="2400" b="1" u="sng" cap="all" dirty="0" err="1"/>
              <a:t>MISEs</a:t>
            </a:r>
            <a:r>
              <a:rPr lang="fr-FR" sz="2400" b="1" u="sng" cap="all" dirty="0"/>
              <a:t> EN CAUSE DU DIRECTEUR et des professionnels de sante et de soins ?</a:t>
            </a:r>
            <a:endParaRPr lang="fr-FR" sz="2400" dirty="0"/>
          </a:p>
        </p:txBody>
      </p:sp>
      <p:sp>
        <p:nvSpPr>
          <p:cNvPr id="3" name="Espace réservé du contenu 2">
            <a:extLst>
              <a:ext uri="{FF2B5EF4-FFF2-40B4-BE49-F238E27FC236}">
                <a16:creationId xmlns:a16="http://schemas.microsoft.com/office/drawing/2014/main" id="{5422AC92-5864-FD44-9E2B-28F6ACDABA2F}"/>
              </a:ext>
            </a:extLst>
          </p:cNvPr>
          <p:cNvSpPr>
            <a:spLocks noGrp="1"/>
          </p:cNvSpPr>
          <p:nvPr>
            <p:ph idx="1"/>
          </p:nvPr>
        </p:nvSpPr>
        <p:spPr>
          <a:xfrm>
            <a:off x="838200" y="1855443"/>
            <a:ext cx="10515600" cy="4351338"/>
          </a:xfrm>
        </p:spPr>
        <p:txBody>
          <a:bodyPr/>
          <a:lstStyle/>
          <a:p>
            <a:pPr marL="0" indent="0" algn="just">
              <a:buNone/>
            </a:pPr>
            <a:r>
              <a:rPr lang="fr-FR" b="1" dirty="0">
                <a:solidFill>
                  <a:srgbClr val="FF0000"/>
                </a:solidFill>
              </a:rPr>
              <a:t>•</a:t>
            </a:r>
            <a:r>
              <a:rPr lang="fr-FR" b="1" dirty="0"/>
              <a:t> </a:t>
            </a:r>
            <a:r>
              <a:rPr lang="fr-FR" b="1" dirty="0">
                <a:solidFill>
                  <a:srgbClr val="FF0000"/>
                </a:solidFill>
              </a:rPr>
              <a:t>Interdiction du droit de sortie des résidents lors du 1</a:t>
            </a:r>
            <a:r>
              <a:rPr lang="fr-FR" b="1" baseline="30000" dirty="0">
                <a:solidFill>
                  <a:srgbClr val="FF0000"/>
                </a:solidFill>
              </a:rPr>
              <a:t>er</a:t>
            </a:r>
            <a:r>
              <a:rPr lang="fr-FR" b="1" dirty="0">
                <a:solidFill>
                  <a:srgbClr val="FF0000"/>
                </a:solidFill>
              </a:rPr>
              <a:t> confinement, </a:t>
            </a:r>
            <a:r>
              <a:rPr lang="fr-FR" dirty="0"/>
              <a:t>et prorogée par la suite, de façon </a:t>
            </a:r>
            <a:r>
              <a:rPr lang="fr-FR" b="1" i="1" dirty="0"/>
              <a:t>« disproportionnée » </a:t>
            </a:r>
            <a:r>
              <a:rPr lang="fr-FR" dirty="0"/>
              <a:t>comme a pu le juger le Conseil d’État dans une ordonnance rendue le 3 Mars 2021 </a:t>
            </a:r>
            <a:r>
              <a:rPr lang="fr-FR" sz="2000" b="1" i="1" dirty="0"/>
              <a:t>( cf. Conseil d’État, 3 Mars 2021, n°449759 )</a:t>
            </a:r>
            <a:r>
              <a:rPr lang="fr-FR" dirty="0"/>
              <a:t>.</a:t>
            </a:r>
          </a:p>
          <a:p>
            <a:pPr marL="0" indent="0" algn="just">
              <a:buNone/>
            </a:pPr>
            <a:r>
              <a:rPr lang="fr-FR" b="1" dirty="0">
                <a:solidFill>
                  <a:srgbClr val="FF0000"/>
                </a:solidFill>
              </a:rPr>
              <a:t>•</a:t>
            </a:r>
            <a:r>
              <a:rPr lang="fr-FR" b="1" dirty="0"/>
              <a:t> </a:t>
            </a:r>
            <a:r>
              <a:rPr lang="fr-FR" b="1" dirty="0">
                <a:solidFill>
                  <a:srgbClr val="FF0000"/>
                </a:solidFill>
              </a:rPr>
              <a:t>limitation du libre arbitre du résident </a:t>
            </a:r>
            <a:r>
              <a:rPr lang="fr-FR" b="1" dirty="0"/>
              <a:t>; </a:t>
            </a:r>
            <a:r>
              <a:rPr lang="fr-FR" dirty="0"/>
              <a:t>la direction de l’EHPAD pouvait confiner les résidents dans leur chambre dans l’hypothèse où ils ne souhaitaient pas se confiner volontairement, et si nécessaire, de mettre en œuvre cette mesure de manière contraignante </a:t>
            </a:r>
          </a:p>
        </p:txBody>
      </p:sp>
      <p:cxnSp>
        <p:nvCxnSpPr>
          <p:cNvPr id="4" name="Connecteur droit 3">
            <a:extLst>
              <a:ext uri="{FF2B5EF4-FFF2-40B4-BE49-F238E27FC236}">
                <a16:creationId xmlns:a16="http://schemas.microsoft.com/office/drawing/2014/main" id="{4DE442E8-3210-D73F-7A2E-3CB134119700}"/>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9618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11474B-E7ED-D148-4F64-1FDE85140B48}"/>
              </a:ext>
            </a:extLst>
          </p:cNvPr>
          <p:cNvSpPr>
            <a:spLocks noGrp="1"/>
          </p:cNvSpPr>
          <p:nvPr>
            <p:ph type="title"/>
          </p:nvPr>
        </p:nvSpPr>
        <p:spPr/>
        <p:txBody>
          <a:bodyPr>
            <a:normAutofit/>
          </a:bodyPr>
          <a:lstStyle/>
          <a:p>
            <a:pPr algn="just"/>
            <a:r>
              <a:rPr lang="fr-FR" sz="2400" b="1" u="sng" cap="all" dirty="0"/>
              <a:t>II – LA CRISE SANITAIRE : VERS UN RENFORCEMENT DES DROITS DES PENSIONNAIRES ET, DANS LE même TEMPS, DU RISQUE DE </a:t>
            </a:r>
            <a:r>
              <a:rPr lang="fr-FR" sz="2400" b="1" u="sng" cap="all" dirty="0" err="1"/>
              <a:t>MISEs</a:t>
            </a:r>
            <a:r>
              <a:rPr lang="fr-FR" sz="2400" b="1" u="sng" cap="all" dirty="0"/>
              <a:t> EN CAUSE DU DIRECTEUR et des professionnels de sante et de soins ?</a:t>
            </a:r>
            <a:endParaRPr lang="fr-FR" sz="2400" dirty="0"/>
          </a:p>
        </p:txBody>
      </p:sp>
      <p:sp>
        <p:nvSpPr>
          <p:cNvPr id="3" name="Espace réservé du contenu 2">
            <a:extLst>
              <a:ext uri="{FF2B5EF4-FFF2-40B4-BE49-F238E27FC236}">
                <a16:creationId xmlns:a16="http://schemas.microsoft.com/office/drawing/2014/main" id="{29EC5109-A253-A8E4-1A81-12AF3F68CBF0}"/>
              </a:ext>
            </a:extLst>
          </p:cNvPr>
          <p:cNvSpPr>
            <a:spLocks noGrp="1"/>
          </p:cNvSpPr>
          <p:nvPr>
            <p:ph idx="1"/>
          </p:nvPr>
        </p:nvSpPr>
        <p:spPr/>
        <p:txBody>
          <a:bodyPr>
            <a:normAutofit fontScale="85000" lnSpcReduction="20000"/>
          </a:bodyPr>
          <a:lstStyle/>
          <a:p>
            <a:pPr marL="0" indent="0" algn="just">
              <a:buNone/>
            </a:pPr>
            <a:r>
              <a:rPr lang="fr-FR" b="1" dirty="0">
                <a:solidFill>
                  <a:srgbClr val="FF0000"/>
                </a:solidFill>
              </a:rPr>
              <a:t>•</a:t>
            </a:r>
            <a:r>
              <a:rPr lang="fr-FR" b="1" dirty="0"/>
              <a:t> </a:t>
            </a:r>
            <a:r>
              <a:rPr lang="fr-FR" b="1" dirty="0">
                <a:solidFill>
                  <a:srgbClr val="FF0000"/>
                </a:solidFill>
              </a:rPr>
              <a:t>Limitation des cérémonies funéraires, </a:t>
            </a:r>
            <a:r>
              <a:rPr lang="fr-FR" dirty="0"/>
              <a:t>Ces dispositions ont finalement été abrogées le 11 mai 2020 et annulées par le Conseil d’Etat en date du 22 décembre 2020 </a:t>
            </a:r>
            <a:r>
              <a:rPr lang="fr-FR" sz="2000" b="1" i="1" dirty="0"/>
              <a:t>( cf. CE, 22 décembre 2020, n°439804 )</a:t>
            </a:r>
            <a:r>
              <a:rPr lang="fr-FR" sz="2000" dirty="0"/>
              <a:t>.</a:t>
            </a:r>
          </a:p>
          <a:p>
            <a:pPr marL="0" indent="0" algn="just">
              <a:buNone/>
            </a:pPr>
            <a:r>
              <a:rPr lang="fr-FR" dirty="0"/>
              <a:t>La crise sanitaire qui, pendant un temps, a donné aux Directrices et Directeurs d’EHPAD des prérogatives dérogatoires du droit commun, a permis e pointer du doigt les « lacunes », mais surtout les évolutions nécessaires de la Loi du 2 Janvier 2002 pour permettre à nos ainés de </a:t>
            </a:r>
            <a:r>
              <a:rPr lang="fr-FR" i="1" dirty="0"/>
              <a:t>« mieux vivre leur 4</a:t>
            </a:r>
            <a:r>
              <a:rPr lang="fr-FR" i="1" baseline="30000" dirty="0"/>
              <a:t>ème</a:t>
            </a:r>
            <a:r>
              <a:rPr lang="fr-FR" i="1" dirty="0"/>
              <a:t> voire 5</a:t>
            </a:r>
            <a:r>
              <a:rPr lang="fr-FR" i="1" baseline="30000" dirty="0"/>
              <a:t>ème</a:t>
            </a:r>
            <a:r>
              <a:rPr lang="fr-FR" i="1" dirty="0"/>
              <a:t> âge »</a:t>
            </a:r>
            <a:r>
              <a:rPr lang="fr-FR" dirty="0"/>
              <a:t>, comme en témoigne la </a:t>
            </a:r>
            <a:r>
              <a:rPr lang="fr-FR" b="1" dirty="0"/>
              <a:t>feuille de route</a:t>
            </a:r>
            <a:r>
              <a:rPr lang="fr-FR" dirty="0"/>
              <a:t> récemment publiée par le Ministère des Solidarités et de la Santé proposant 15 axes de réflexions, dont les principaux :</a:t>
            </a:r>
          </a:p>
          <a:p>
            <a:pPr marL="514350" lvl="0" indent="-514350">
              <a:buFont typeface="+mj-lt"/>
              <a:buAutoNum type="arabicPeriod"/>
            </a:pPr>
            <a:r>
              <a:rPr lang="fr-FR" dirty="0"/>
              <a:t>Faire évaluer la fonction de médecin coordonnateur </a:t>
            </a:r>
            <a:r>
              <a:rPr lang="fr-FR" sz="2400" b="1" i="1" dirty="0"/>
              <a:t>( prescription étendue, évaluation gériatrique, prescrire vaccins et antiviraux pour la grippe )</a:t>
            </a:r>
            <a:r>
              <a:rPr lang="fr-FR" dirty="0"/>
              <a:t> ;</a:t>
            </a:r>
          </a:p>
          <a:p>
            <a:pPr marL="514350" lvl="0" indent="-514350">
              <a:buFont typeface="+mj-lt"/>
              <a:buAutoNum type="arabicPeriod"/>
            </a:pPr>
            <a:r>
              <a:rPr lang="fr-FR" dirty="0"/>
              <a:t>Reconnaitre la fonction d’infirmier coordonnateur ;</a:t>
            </a:r>
          </a:p>
          <a:p>
            <a:pPr marL="514350" lvl="0" indent="-514350">
              <a:buFont typeface="+mj-lt"/>
              <a:buAutoNum type="arabicPeriod"/>
            </a:pPr>
            <a:r>
              <a:rPr lang="fr-FR" dirty="0"/>
              <a:t>Généraliser les astreintes des infirmières de nuit à l’ensemble des EHPAD ;</a:t>
            </a:r>
          </a:p>
          <a:p>
            <a:endParaRPr lang="fr-FR" dirty="0"/>
          </a:p>
        </p:txBody>
      </p:sp>
      <p:cxnSp>
        <p:nvCxnSpPr>
          <p:cNvPr id="4" name="Connecteur droit 3">
            <a:extLst>
              <a:ext uri="{FF2B5EF4-FFF2-40B4-BE49-F238E27FC236}">
                <a16:creationId xmlns:a16="http://schemas.microsoft.com/office/drawing/2014/main" id="{AF8EAD1A-05EF-93AB-6449-38BC8CEB2A54}"/>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1683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A5290E-3A55-16A0-8434-F4848EE8CFB9}"/>
              </a:ext>
            </a:extLst>
          </p:cNvPr>
          <p:cNvSpPr>
            <a:spLocks noGrp="1"/>
          </p:cNvSpPr>
          <p:nvPr>
            <p:ph type="title"/>
          </p:nvPr>
        </p:nvSpPr>
        <p:spPr/>
        <p:txBody>
          <a:bodyPr>
            <a:normAutofit/>
          </a:bodyPr>
          <a:lstStyle/>
          <a:p>
            <a:pPr algn="just"/>
            <a:r>
              <a:rPr lang="fr-FR" sz="2400" b="1" u="sng" cap="all" dirty="0"/>
              <a:t>II – LA CRISE SANITAIRE : VERS UN RENFORCEMENT DES DROITS DES PENSIONNAIRES ET, DANS LE même TEMPS, DU RISQUE DE </a:t>
            </a:r>
            <a:r>
              <a:rPr lang="fr-FR" sz="2400" b="1" u="sng" cap="all" dirty="0" err="1"/>
              <a:t>MISEs</a:t>
            </a:r>
            <a:r>
              <a:rPr lang="fr-FR" sz="2400" b="1" u="sng" cap="all" dirty="0"/>
              <a:t> EN CAUSE DU DIRECTEUR et des professionnels de sante et de soins ?</a:t>
            </a:r>
            <a:endParaRPr lang="fr-FR" sz="2400" dirty="0"/>
          </a:p>
        </p:txBody>
      </p:sp>
      <p:sp>
        <p:nvSpPr>
          <p:cNvPr id="3" name="Espace réservé du contenu 2">
            <a:extLst>
              <a:ext uri="{FF2B5EF4-FFF2-40B4-BE49-F238E27FC236}">
                <a16:creationId xmlns:a16="http://schemas.microsoft.com/office/drawing/2014/main" id="{B5549206-4A10-ED15-4622-52EEF7FC16FE}"/>
              </a:ext>
            </a:extLst>
          </p:cNvPr>
          <p:cNvSpPr>
            <a:spLocks noGrp="1"/>
          </p:cNvSpPr>
          <p:nvPr>
            <p:ph idx="1"/>
          </p:nvPr>
        </p:nvSpPr>
        <p:spPr/>
        <p:txBody>
          <a:bodyPr>
            <a:normAutofit fontScale="77500" lnSpcReduction="20000"/>
          </a:bodyPr>
          <a:lstStyle/>
          <a:p>
            <a:pPr marL="0" indent="0" algn="just">
              <a:buNone/>
            </a:pPr>
            <a:r>
              <a:rPr lang="fr-FR" dirty="0"/>
              <a:t>Bien que les affaires judiciaires ayant trait à la fin de vie soient particulièrement médiatisées, les mises en cause sont marginales… Voici, les 5 </a:t>
            </a:r>
            <a:r>
              <a:rPr lang="fr-FR" b="1" i="1" dirty="0"/>
              <a:t>« notions clés »</a:t>
            </a:r>
            <a:r>
              <a:rPr lang="fr-FR" dirty="0"/>
              <a:t> de la fin de vie : </a:t>
            </a:r>
          </a:p>
          <a:p>
            <a:pPr marL="0" indent="0" algn="just">
              <a:buNone/>
            </a:pPr>
            <a:endParaRPr lang="fr-FR" dirty="0"/>
          </a:p>
          <a:p>
            <a:pPr marL="0" lvl="0" indent="0" algn="just">
              <a:buNone/>
            </a:pPr>
            <a:r>
              <a:rPr lang="fr-FR" b="1" u="sng" dirty="0">
                <a:solidFill>
                  <a:srgbClr val="FF0000"/>
                </a:solidFill>
              </a:rPr>
              <a:t>1- La personne de confiance</a:t>
            </a:r>
            <a:r>
              <a:rPr lang="fr-FR" b="1" dirty="0">
                <a:solidFill>
                  <a:srgbClr val="FF0000"/>
                </a:solidFill>
              </a:rPr>
              <a:t> : </a:t>
            </a:r>
            <a:r>
              <a:rPr lang="fr-FR" dirty="0"/>
              <a:t>désignée par le résident, elle rend compte de la volonté de celui-ci et son témoignage prévaut sur tout autre.</a:t>
            </a:r>
          </a:p>
          <a:p>
            <a:pPr marL="0" lvl="0" indent="0" algn="just">
              <a:buNone/>
            </a:pPr>
            <a:endParaRPr lang="fr-FR" dirty="0"/>
          </a:p>
          <a:p>
            <a:pPr marL="0" indent="0" algn="just">
              <a:buNone/>
            </a:pPr>
            <a:r>
              <a:rPr lang="fr-FR" b="1" u="sng" dirty="0">
                <a:solidFill>
                  <a:srgbClr val="FF0000"/>
                </a:solidFill>
              </a:rPr>
              <a:t>2 - Les directives anticipées</a:t>
            </a:r>
            <a:r>
              <a:rPr lang="fr-FR" b="1" dirty="0">
                <a:solidFill>
                  <a:srgbClr val="FF0000"/>
                </a:solidFill>
              </a:rPr>
              <a:t> : </a:t>
            </a:r>
            <a:r>
              <a:rPr lang="fr-FR" dirty="0"/>
              <a:t>les directives anticipées ne sont plus limitées dans le temps​ et elles s’imposent au corps médical sauf :</a:t>
            </a:r>
          </a:p>
          <a:p>
            <a:pPr lvl="0" algn="just"/>
            <a:r>
              <a:rPr lang="fr-FR" dirty="0"/>
              <a:t>En </a:t>
            </a:r>
            <a:r>
              <a:rPr lang="fr-FR" dirty="0">
                <a:solidFill>
                  <a:srgbClr val="FF0000"/>
                </a:solidFill>
              </a:rPr>
              <a:t>cas d'urgence vitale </a:t>
            </a:r>
            <a:r>
              <a:rPr lang="fr-FR" dirty="0"/>
              <a:t>pendant le temps nécessaire à une évaluation complète de la situation ​;</a:t>
            </a:r>
          </a:p>
          <a:p>
            <a:pPr lvl="0" algn="just"/>
            <a:r>
              <a:rPr lang="fr-FR" dirty="0"/>
              <a:t>Lorsque les directives anticipées apparaissent </a:t>
            </a:r>
            <a:r>
              <a:rPr lang="fr-FR" dirty="0">
                <a:solidFill>
                  <a:srgbClr val="FF0000"/>
                </a:solidFill>
              </a:rPr>
              <a:t>manifestement inappropriées </a:t>
            </a:r>
            <a:r>
              <a:rPr lang="fr-FR" dirty="0"/>
              <a:t>ou non conformes à la situation médicale. Dans ce cas précis, la décision médicale est prise après la mise en œuvre de la </a:t>
            </a:r>
            <a:r>
              <a:rPr lang="fr-FR" dirty="0">
                <a:solidFill>
                  <a:srgbClr val="FF0000"/>
                </a:solidFill>
              </a:rPr>
              <a:t>procédure collégiale </a:t>
            </a:r>
          </a:p>
          <a:p>
            <a:pPr marL="0" indent="0">
              <a:buNone/>
            </a:pPr>
            <a:endParaRPr lang="fr-FR" dirty="0"/>
          </a:p>
        </p:txBody>
      </p:sp>
      <p:cxnSp>
        <p:nvCxnSpPr>
          <p:cNvPr id="4" name="Connecteur droit 3">
            <a:extLst>
              <a:ext uri="{FF2B5EF4-FFF2-40B4-BE49-F238E27FC236}">
                <a16:creationId xmlns:a16="http://schemas.microsoft.com/office/drawing/2014/main" id="{A7CFB176-4001-039C-5846-75F1DACB24CC}"/>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6536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788B43-EAC2-3387-4BD7-ADA80C6CF8DB}"/>
              </a:ext>
            </a:extLst>
          </p:cNvPr>
          <p:cNvSpPr>
            <a:spLocks noGrp="1"/>
          </p:cNvSpPr>
          <p:nvPr>
            <p:ph type="title"/>
          </p:nvPr>
        </p:nvSpPr>
        <p:spPr/>
        <p:txBody>
          <a:bodyPr>
            <a:normAutofit/>
          </a:bodyPr>
          <a:lstStyle/>
          <a:p>
            <a:pPr algn="just"/>
            <a:r>
              <a:rPr lang="fr-FR" sz="2400" b="1" u="sng" cap="all" dirty="0"/>
              <a:t>II – LA CRISE SANITAIRE : VERS UN RENFORCEMENT DES DROITS DES PENSIONNAIRES ET, DANS LE même TEMPS, DU RISQUE DE </a:t>
            </a:r>
            <a:r>
              <a:rPr lang="fr-FR" sz="2400" b="1" u="sng" cap="all" dirty="0" err="1"/>
              <a:t>MISEs</a:t>
            </a:r>
            <a:r>
              <a:rPr lang="fr-FR" sz="2400" b="1" u="sng" cap="all" dirty="0"/>
              <a:t> EN CAUSE DU DIRECTEUR et des professionnels de sante et de soins ?</a:t>
            </a:r>
            <a:endParaRPr lang="fr-FR" sz="2400" dirty="0"/>
          </a:p>
        </p:txBody>
      </p:sp>
      <p:sp>
        <p:nvSpPr>
          <p:cNvPr id="3" name="Espace réservé du contenu 2">
            <a:extLst>
              <a:ext uri="{FF2B5EF4-FFF2-40B4-BE49-F238E27FC236}">
                <a16:creationId xmlns:a16="http://schemas.microsoft.com/office/drawing/2014/main" id="{53D969B3-A691-5FEB-B6F0-10EAB49B4E24}"/>
              </a:ext>
            </a:extLst>
          </p:cNvPr>
          <p:cNvSpPr>
            <a:spLocks noGrp="1"/>
          </p:cNvSpPr>
          <p:nvPr>
            <p:ph idx="1"/>
          </p:nvPr>
        </p:nvSpPr>
        <p:spPr/>
        <p:txBody>
          <a:bodyPr>
            <a:normAutofit lnSpcReduction="10000"/>
          </a:bodyPr>
          <a:lstStyle/>
          <a:p>
            <a:pPr algn="just"/>
            <a:r>
              <a:rPr lang="fr-FR" b="1" u="sng" dirty="0">
                <a:solidFill>
                  <a:srgbClr val="FF0000"/>
                </a:solidFill>
              </a:rPr>
              <a:t>3- La procédure collégiale </a:t>
            </a:r>
            <a:r>
              <a:rPr lang="fr-FR" b="1" dirty="0">
                <a:solidFill>
                  <a:srgbClr val="FF0000"/>
                </a:solidFill>
              </a:rPr>
              <a:t>: </a:t>
            </a:r>
            <a:r>
              <a:rPr lang="fr-FR" dirty="0"/>
              <a:t>elle prend la forme d’une </a:t>
            </a:r>
            <a:r>
              <a:rPr lang="fr-FR" b="1" i="1" dirty="0"/>
              <a:t>« concertation avec les membres présents de l'équipe de soins »</a:t>
            </a:r>
            <a:r>
              <a:rPr lang="fr-FR" dirty="0"/>
              <a:t> ainsi que de l’avis motivé d'au moins un médecin, appelé en qualité de consultant. Si la procédure est collégiale, la décision prise in fine, n’est pas collective mais </a:t>
            </a:r>
            <a:r>
              <a:rPr lang="fr-FR" dirty="0">
                <a:solidFill>
                  <a:srgbClr val="FF0000"/>
                </a:solidFill>
              </a:rPr>
              <a:t>individuelle</a:t>
            </a:r>
            <a:r>
              <a:rPr lang="fr-FR" dirty="0"/>
              <a:t> et engage la responsabilité du médecin.</a:t>
            </a:r>
          </a:p>
          <a:p>
            <a:pPr algn="just"/>
            <a:r>
              <a:rPr lang="fr-FR" b="1" u="sng" dirty="0">
                <a:solidFill>
                  <a:srgbClr val="FF0000"/>
                </a:solidFill>
              </a:rPr>
              <a:t>4- La lutte contre l’obstination déraisonnable  </a:t>
            </a:r>
            <a:r>
              <a:rPr lang="fr-FR" b="1" dirty="0">
                <a:solidFill>
                  <a:srgbClr val="FF0000"/>
                </a:solidFill>
              </a:rPr>
              <a:t>: </a:t>
            </a:r>
            <a:r>
              <a:rPr lang="fr-FR" dirty="0"/>
              <a:t>définie par 3 critères légaux </a:t>
            </a:r>
            <a:r>
              <a:rPr lang="fr-FR" sz="2000" b="1" i="1" dirty="0"/>
              <a:t>( art. L.1110-5-1 du CSP )</a:t>
            </a:r>
            <a:r>
              <a:rPr lang="fr-FR" sz="2000" dirty="0"/>
              <a:t> </a:t>
            </a:r>
          </a:p>
          <a:p>
            <a:pPr marL="514350" lvl="0" indent="-514350">
              <a:buFont typeface="+mj-lt"/>
              <a:buAutoNum type="arabicPeriod"/>
            </a:pPr>
            <a:r>
              <a:rPr lang="fr-FR" dirty="0"/>
              <a:t>Soins inutiles ;</a:t>
            </a:r>
          </a:p>
          <a:p>
            <a:pPr marL="514350" lvl="0" indent="-514350">
              <a:buFont typeface="+mj-lt"/>
              <a:buAutoNum type="arabicPeriod"/>
            </a:pPr>
            <a:r>
              <a:rPr lang="fr-FR" dirty="0"/>
              <a:t>Soins disproportionnés ;</a:t>
            </a:r>
          </a:p>
          <a:p>
            <a:pPr marL="514350" lvl="0" indent="-514350">
              <a:buFont typeface="+mj-lt"/>
              <a:buAutoNum type="arabicPeriod"/>
            </a:pPr>
            <a:r>
              <a:rPr lang="fr-FR" dirty="0"/>
              <a:t>Soins qui n’ont d’autre effet que le seul maintien artificiel de la vie</a:t>
            </a:r>
          </a:p>
          <a:p>
            <a:pPr algn="just"/>
            <a:endParaRPr lang="fr-FR" dirty="0"/>
          </a:p>
          <a:p>
            <a:endParaRPr lang="fr-FR" dirty="0"/>
          </a:p>
        </p:txBody>
      </p:sp>
      <p:cxnSp>
        <p:nvCxnSpPr>
          <p:cNvPr id="4" name="Connecteur droit 3">
            <a:extLst>
              <a:ext uri="{FF2B5EF4-FFF2-40B4-BE49-F238E27FC236}">
                <a16:creationId xmlns:a16="http://schemas.microsoft.com/office/drawing/2014/main" id="{A7525464-AB9B-A14A-A650-EFFD331F2712}"/>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31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37D254-98ED-F031-22E6-ABB435026DF5}"/>
              </a:ext>
            </a:extLst>
          </p:cNvPr>
          <p:cNvSpPr>
            <a:spLocks noGrp="1"/>
          </p:cNvSpPr>
          <p:nvPr>
            <p:ph type="title"/>
          </p:nvPr>
        </p:nvSpPr>
        <p:spPr/>
        <p:txBody>
          <a:bodyPr>
            <a:normAutofit/>
          </a:bodyPr>
          <a:lstStyle/>
          <a:p>
            <a:r>
              <a:rPr lang="fr-FR" sz="2400" dirty="0"/>
              <a:t>Quelques chiffres de l’Académie de Médecine ( rapport de  2022 ) :</a:t>
            </a:r>
          </a:p>
        </p:txBody>
      </p:sp>
      <p:sp>
        <p:nvSpPr>
          <p:cNvPr id="3" name="Espace réservé du contenu 2">
            <a:extLst>
              <a:ext uri="{FF2B5EF4-FFF2-40B4-BE49-F238E27FC236}">
                <a16:creationId xmlns:a16="http://schemas.microsoft.com/office/drawing/2014/main" id="{762287CE-F935-8654-6232-5A9D955855F9}"/>
              </a:ext>
            </a:extLst>
          </p:cNvPr>
          <p:cNvSpPr>
            <a:spLocks noGrp="1"/>
          </p:cNvSpPr>
          <p:nvPr>
            <p:ph idx="1"/>
          </p:nvPr>
        </p:nvSpPr>
        <p:spPr>
          <a:xfrm>
            <a:off x="838200" y="1445741"/>
            <a:ext cx="10515600" cy="4731222"/>
          </a:xfrm>
        </p:spPr>
        <p:txBody>
          <a:bodyPr>
            <a:normAutofit fontScale="55000" lnSpcReduction="20000"/>
          </a:bodyPr>
          <a:lstStyle/>
          <a:p>
            <a:pPr lvl="0" hangingPunct="0"/>
            <a:endParaRPr lang="fr-FR" dirty="0"/>
          </a:p>
          <a:p>
            <a:pPr marL="0" lvl="0" indent="0" hangingPunct="0">
              <a:buNone/>
            </a:pPr>
            <a:r>
              <a:rPr lang="fr-FR" sz="3200" dirty="0">
                <a:solidFill>
                  <a:srgbClr val="FF0000"/>
                </a:solidFill>
              </a:rPr>
              <a:t>•</a:t>
            </a:r>
            <a:r>
              <a:rPr lang="fr-FR" sz="3200" dirty="0"/>
              <a:t> 9 français/10 plébiscitent le maintien à domicile le plus longtemps possible ;</a:t>
            </a:r>
          </a:p>
          <a:p>
            <a:pPr hangingPunct="0"/>
            <a:endParaRPr lang="fr-FR" sz="3200" dirty="0"/>
          </a:p>
          <a:p>
            <a:pPr marL="0" lvl="0" indent="0" hangingPunct="0">
              <a:buNone/>
            </a:pPr>
            <a:r>
              <a:rPr lang="fr-FR" sz="3200" dirty="0">
                <a:solidFill>
                  <a:srgbClr val="FF0000"/>
                </a:solidFill>
              </a:rPr>
              <a:t>•  </a:t>
            </a:r>
            <a:r>
              <a:rPr lang="fr-FR" sz="3200" dirty="0"/>
              <a:t>environ 600.000 résidents dont 5 % de moins de 70 ans ; </a:t>
            </a:r>
            <a:r>
              <a:rPr lang="fr-FR" sz="3200" b="1" u="sng" dirty="0"/>
              <a:t>âge moyen d’entrée à 85 ans et 10 mois</a:t>
            </a:r>
            <a:r>
              <a:rPr lang="fr-FR" sz="3200" dirty="0"/>
              <a:t> ;</a:t>
            </a:r>
          </a:p>
          <a:p>
            <a:pPr hangingPunct="0"/>
            <a:endParaRPr lang="fr-FR" sz="3200" dirty="0"/>
          </a:p>
          <a:p>
            <a:pPr marL="0" lvl="0" indent="0" hangingPunct="0">
              <a:buNone/>
            </a:pPr>
            <a:r>
              <a:rPr lang="fr-FR" sz="3200" dirty="0">
                <a:solidFill>
                  <a:srgbClr val="FF0000"/>
                </a:solidFill>
              </a:rPr>
              <a:t>•  </a:t>
            </a:r>
            <a:r>
              <a:rPr lang="fr-FR" sz="3200" dirty="0"/>
              <a:t>durée du séjour : </a:t>
            </a:r>
            <a:r>
              <a:rPr lang="fr-FR" sz="3200" b="1" dirty="0"/>
              <a:t>2 ans et 7 mois</a:t>
            </a:r>
            <a:r>
              <a:rPr lang="fr-FR" sz="3200" dirty="0"/>
              <a:t>, en diminution puisque, auparavant, durée de 4 ans ½ ;</a:t>
            </a:r>
          </a:p>
          <a:p>
            <a:pPr hangingPunct="0"/>
            <a:endParaRPr lang="fr-FR" sz="3200" dirty="0"/>
          </a:p>
          <a:p>
            <a:pPr marL="0" lvl="0" indent="0" hangingPunct="0">
              <a:buNone/>
            </a:pPr>
            <a:r>
              <a:rPr lang="fr-FR" sz="3200" dirty="0">
                <a:solidFill>
                  <a:srgbClr val="FF0000"/>
                </a:solidFill>
              </a:rPr>
              <a:t>•  </a:t>
            </a:r>
            <a:r>
              <a:rPr lang="fr-FR" sz="3200" dirty="0"/>
              <a:t>830.000 équivalents temps plein travaillent auprès des personnes âgées en situation de dépendance en 2019. Mais les arrêts de travail et l’absentéisme sont très au-dessus des moyennes nationales.</a:t>
            </a:r>
          </a:p>
          <a:p>
            <a:pPr hangingPunct="0"/>
            <a:endParaRPr lang="fr-FR" sz="3200" dirty="0"/>
          </a:p>
          <a:p>
            <a:pPr marL="0" indent="0" hangingPunct="0">
              <a:buNone/>
            </a:pPr>
            <a:r>
              <a:rPr lang="fr-FR" sz="3200" dirty="0">
                <a:solidFill>
                  <a:srgbClr val="FF0000"/>
                </a:solidFill>
              </a:rPr>
              <a:t>•  </a:t>
            </a:r>
            <a:r>
              <a:rPr lang="fr-FR" sz="3200" dirty="0"/>
              <a:t>Salaires bas ; absence de plan de carrière ; troubles </a:t>
            </a:r>
            <a:r>
              <a:rPr lang="fr-FR" sz="3200" dirty="0" err="1"/>
              <a:t>musculo-squelettiques</a:t>
            </a:r>
            <a:r>
              <a:rPr lang="fr-FR" sz="3200" dirty="0"/>
              <a:t> et détresse psychique des personnels.</a:t>
            </a:r>
          </a:p>
          <a:p>
            <a:pPr hangingPunct="0"/>
            <a:endParaRPr lang="fr-FR" sz="3200" dirty="0"/>
          </a:p>
          <a:p>
            <a:pPr marL="0" indent="0" hangingPunct="0">
              <a:buNone/>
            </a:pPr>
            <a:r>
              <a:rPr lang="fr-FR" sz="3200" dirty="0">
                <a:solidFill>
                  <a:srgbClr val="FF0000"/>
                </a:solidFill>
              </a:rPr>
              <a:t>•  </a:t>
            </a:r>
            <a:r>
              <a:rPr lang="fr-FR" sz="3200" b="1" dirty="0"/>
              <a:t>Si la bienfaisance est désirée, elle n’est pas possible dans de nombreux cas : </a:t>
            </a:r>
            <a:r>
              <a:rPr lang="fr-FR" sz="3200" b="1" i="1" dirty="0"/>
              <a:t>« qualité empêchée ».</a:t>
            </a:r>
            <a:endParaRPr lang="fr-FR" sz="3200" dirty="0"/>
          </a:p>
          <a:p>
            <a:endParaRPr lang="fr-FR" dirty="0"/>
          </a:p>
        </p:txBody>
      </p:sp>
      <p:cxnSp>
        <p:nvCxnSpPr>
          <p:cNvPr id="4" name="Connecteur droit 3">
            <a:extLst>
              <a:ext uri="{FF2B5EF4-FFF2-40B4-BE49-F238E27FC236}">
                <a16:creationId xmlns:a16="http://schemas.microsoft.com/office/drawing/2014/main" id="{22C2521A-958B-71B0-AF68-EF26E1F67C6F}"/>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57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8576E4-5FE1-07DB-AFA0-692B0139A4BC}"/>
              </a:ext>
            </a:extLst>
          </p:cNvPr>
          <p:cNvSpPr>
            <a:spLocks noGrp="1"/>
          </p:cNvSpPr>
          <p:nvPr>
            <p:ph type="title"/>
          </p:nvPr>
        </p:nvSpPr>
        <p:spPr/>
        <p:txBody>
          <a:bodyPr>
            <a:normAutofit/>
          </a:bodyPr>
          <a:lstStyle/>
          <a:p>
            <a:pPr algn="just"/>
            <a:r>
              <a:rPr lang="fr-FR" sz="2400" b="1" u="sng" cap="all" dirty="0"/>
              <a:t>II – LA CRISE SANITAIRE : VERS UN RENFORCEMENT DES DROITS DES PENSIONNAIRES ET, DANS LE même TEMPS, DU RISQUE DE </a:t>
            </a:r>
            <a:r>
              <a:rPr lang="fr-FR" sz="2400" b="1" u="sng" cap="all" dirty="0" err="1"/>
              <a:t>MISEs</a:t>
            </a:r>
            <a:r>
              <a:rPr lang="fr-FR" sz="2400" b="1" u="sng" cap="all" dirty="0"/>
              <a:t> EN CAUSE DU DIRECTEUR et des professionnels de sante et de soins ?</a:t>
            </a:r>
            <a:endParaRPr lang="fr-FR" sz="2400" dirty="0"/>
          </a:p>
        </p:txBody>
      </p:sp>
      <p:sp>
        <p:nvSpPr>
          <p:cNvPr id="3" name="Espace réservé du contenu 2">
            <a:extLst>
              <a:ext uri="{FF2B5EF4-FFF2-40B4-BE49-F238E27FC236}">
                <a16:creationId xmlns:a16="http://schemas.microsoft.com/office/drawing/2014/main" id="{56C259FA-8EC1-0B20-6779-5A360298BD56}"/>
              </a:ext>
            </a:extLst>
          </p:cNvPr>
          <p:cNvSpPr>
            <a:spLocks noGrp="1"/>
          </p:cNvSpPr>
          <p:nvPr>
            <p:ph idx="1"/>
          </p:nvPr>
        </p:nvSpPr>
        <p:spPr/>
        <p:txBody>
          <a:bodyPr>
            <a:normAutofit fontScale="85000" lnSpcReduction="20000"/>
          </a:bodyPr>
          <a:lstStyle/>
          <a:p>
            <a:pPr marL="0" indent="0">
              <a:buNone/>
            </a:pPr>
            <a:r>
              <a:rPr lang="fr-FR" dirty="0">
                <a:solidFill>
                  <a:srgbClr val="FF0000"/>
                </a:solidFill>
              </a:rPr>
              <a:t>• </a:t>
            </a:r>
            <a:r>
              <a:rPr lang="fr-FR" dirty="0"/>
              <a:t>Procédure en cas d’arrêt des traitements :</a:t>
            </a:r>
          </a:p>
          <a:p>
            <a:pPr marL="0" lvl="0" indent="0">
              <a:buNone/>
            </a:pPr>
            <a:r>
              <a:rPr lang="fr-FR" dirty="0">
                <a:solidFill>
                  <a:srgbClr val="FF0000"/>
                </a:solidFill>
              </a:rPr>
              <a:t>1. </a:t>
            </a:r>
            <a:r>
              <a:rPr lang="fr-FR" dirty="0"/>
              <a:t>Mise en œuvre de la procédure collégiale</a:t>
            </a:r>
            <a:r>
              <a:rPr lang="fr-FR" dirty="0">
                <a:solidFill>
                  <a:srgbClr val="FF0000"/>
                </a:solidFill>
              </a:rPr>
              <a:t> </a:t>
            </a:r>
            <a:r>
              <a:rPr lang="fr-FR" dirty="0"/>
              <a:t>;</a:t>
            </a:r>
          </a:p>
          <a:p>
            <a:pPr marL="0" lvl="0" indent="0">
              <a:buNone/>
            </a:pPr>
            <a:r>
              <a:rPr lang="fr-FR" dirty="0">
                <a:solidFill>
                  <a:srgbClr val="FF0000"/>
                </a:solidFill>
              </a:rPr>
              <a:t>2. </a:t>
            </a:r>
            <a:r>
              <a:rPr lang="fr-FR" dirty="0"/>
              <a:t>Rechercher la volonté du patient avec </a:t>
            </a:r>
            <a:r>
              <a:rPr lang="fr-FR" b="1" dirty="0"/>
              <a:t>par ordre d’importance</a:t>
            </a:r>
            <a:r>
              <a:rPr lang="fr-FR" dirty="0"/>
              <a:t> :</a:t>
            </a:r>
          </a:p>
          <a:p>
            <a:pPr marL="0" indent="0">
              <a:buNone/>
            </a:pPr>
            <a:r>
              <a:rPr lang="fr-FR" dirty="0"/>
              <a:t>	a) Les directives anticipées ;</a:t>
            </a:r>
          </a:p>
          <a:p>
            <a:pPr marL="0" indent="0">
              <a:buNone/>
            </a:pPr>
            <a:r>
              <a:rPr lang="fr-FR" dirty="0"/>
              <a:t>	b) La personne de confiance ;</a:t>
            </a:r>
          </a:p>
          <a:p>
            <a:pPr marL="0" indent="0">
              <a:buNone/>
            </a:pPr>
            <a:r>
              <a:rPr lang="fr-FR" dirty="0"/>
              <a:t>	c) La famille ;</a:t>
            </a:r>
          </a:p>
          <a:p>
            <a:pPr marL="0" indent="0">
              <a:buNone/>
            </a:pPr>
            <a:r>
              <a:rPr lang="fr-FR" dirty="0"/>
              <a:t>	d) Les proches ;</a:t>
            </a:r>
          </a:p>
          <a:p>
            <a:pPr marL="0" indent="0" algn="just">
              <a:buNone/>
            </a:pPr>
            <a:r>
              <a:rPr lang="fr-FR" b="1" dirty="0">
                <a:solidFill>
                  <a:srgbClr val="FF0000"/>
                </a:solidFill>
              </a:rPr>
              <a:t>	Seules les directives anticipées s’imposent au corps médical ; la personne 	de confiance, la famille et les proches sont obligatoirement consultés 	mais </a:t>
            </a:r>
            <a:r>
              <a:rPr lang="fr-FR" b="1" u="sng" dirty="0">
                <a:solidFill>
                  <a:srgbClr val="FF0000"/>
                </a:solidFill>
              </a:rPr>
              <a:t>ne disposent en aucun cas d’un droit de veto ! </a:t>
            </a:r>
            <a:endParaRPr lang="fr-FR" u="sng" dirty="0">
              <a:solidFill>
                <a:srgbClr val="FF0000"/>
              </a:solidFill>
            </a:endParaRPr>
          </a:p>
          <a:p>
            <a:pPr marL="0" indent="0" algn="just">
              <a:buNone/>
            </a:pPr>
            <a:r>
              <a:rPr lang="fr-FR" dirty="0"/>
              <a:t>	Le corps médical doit </a:t>
            </a:r>
            <a:r>
              <a:rPr lang="fr-FR" b="1" i="1" dirty="0"/>
              <a:t>« s’efforcer de dégager une position consensuelle »</a:t>
            </a:r>
            <a:r>
              <a:rPr lang="fr-FR" dirty="0"/>
              <a:t> 	</a:t>
            </a:r>
            <a:r>
              <a:rPr lang="fr-FR" sz="2400" b="1" i="1" dirty="0"/>
              <a:t>( art. 37-4 du Code de déontologie )</a:t>
            </a:r>
            <a:endParaRPr lang="fr-FR" sz="2400" dirty="0"/>
          </a:p>
          <a:p>
            <a:endParaRPr lang="fr-FR" dirty="0"/>
          </a:p>
          <a:p>
            <a:pPr marL="0" indent="0">
              <a:buNone/>
            </a:pPr>
            <a:endParaRPr lang="fr-FR" dirty="0"/>
          </a:p>
        </p:txBody>
      </p:sp>
      <p:cxnSp>
        <p:nvCxnSpPr>
          <p:cNvPr id="4" name="Connecteur droit 3">
            <a:extLst>
              <a:ext uri="{FF2B5EF4-FFF2-40B4-BE49-F238E27FC236}">
                <a16:creationId xmlns:a16="http://schemas.microsoft.com/office/drawing/2014/main" id="{E60A2E5E-CBEF-8289-2216-F174B28ECF85}"/>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6836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250EB1-A074-718E-A680-26E7098CD6CE}"/>
              </a:ext>
            </a:extLst>
          </p:cNvPr>
          <p:cNvSpPr>
            <a:spLocks noGrp="1"/>
          </p:cNvSpPr>
          <p:nvPr>
            <p:ph type="title"/>
          </p:nvPr>
        </p:nvSpPr>
        <p:spPr/>
        <p:txBody>
          <a:bodyPr>
            <a:normAutofit/>
          </a:bodyPr>
          <a:lstStyle/>
          <a:p>
            <a:pPr algn="just"/>
            <a:r>
              <a:rPr lang="fr-FR" sz="2400" b="1" u="sng" cap="all" dirty="0"/>
              <a:t>II – LA CRISE SANITAIRE : VERS UN RENFORCEMENT DES DROITS DES PENSIONNAIRES ET, DANS LE même TEMPS, DU RISQUE DE </a:t>
            </a:r>
            <a:r>
              <a:rPr lang="fr-FR" sz="2400" b="1" u="sng" cap="all" dirty="0" err="1"/>
              <a:t>MISEs</a:t>
            </a:r>
            <a:r>
              <a:rPr lang="fr-FR" sz="2400" b="1" u="sng" cap="all" dirty="0"/>
              <a:t> EN CAUSE DU DIRECTEUR et des professionnels de sante et de soins ?</a:t>
            </a:r>
            <a:endParaRPr lang="fr-FR" sz="2400" dirty="0"/>
          </a:p>
        </p:txBody>
      </p:sp>
      <p:sp>
        <p:nvSpPr>
          <p:cNvPr id="3" name="Espace réservé du contenu 2">
            <a:extLst>
              <a:ext uri="{FF2B5EF4-FFF2-40B4-BE49-F238E27FC236}">
                <a16:creationId xmlns:a16="http://schemas.microsoft.com/office/drawing/2014/main" id="{B63F150F-EC9A-DCC4-423F-30FABBE7DD57}"/>
              </a:ext>
            </a:extLst>
          </p:cNvPr>
          <p:cNvSpPr>
            <a:spLocks noGrp="1"/>
          </p:cNvSpPr>
          <p:nvPr>
            <p:ph idx="1"/>
          </p:nvPr>
        </p:nvSpPr>
        <p:spPr/>
        <p:txBody>
          <a:bodyPr>
            <a:normAutofit/>
          </a:bodyPr>
          <a:lstStyle/>
          <a:p>
            <a:pPr marL="0" lvl="0" indent="0" algn="just">
              <a:buNone/>
            </a:pPr>
            <a:r>
              <a:rPr lang="fr-FR" dirty="0">
                <a:solidFill>
                  <a:srgbClr val="FF0000"/>
                </a:solidFill>
              </a:rPr>
              <a:t>3. </a:t>
            </a:r>
            <a:r>
              <a:rPr lang="fr-FR" dirty="0"/>
              <a:t>Après avoir recueilli tous les avis qui lui sont utiles et indispensables, le médecin prend seul la décision et comme toute décision médicale, elle engage sa responsabilité. Elle doit être formalisée par écrit dans le dossier du patient </a:t>
            </a:r>
            <a:r>
              <a:rPr lang="fr-FR" sz="2000" b="1" i="1" dirty="0"/>
              <a:t>( obligation légale )</a:t>
            </a:r>
            <a:r>
              <a:rPr lang="fr-FR" sz="2000" dirty="0"/>
              <a:t>.</a:t>
            </a:r>
          </a:p>
          <a:p>
            <a:endParaRPr lang="fr-FR" dirty="0"/>
          </a:p>
          <a:p>
            <a:pPr marL="0" lvl="0" indent="0" algn="just">
              <a:buNone/>
            </a:pPr>
            <a:r>
              <a:rPr lang="fr-FR" dirty="0">
                <a:solidFill>
                  <a:srgbClr val="FF0000"/>
                </a:solidFill>
              </a:rPr>
              <a:t>4. </a:t>
            </a:r>
            <a:r>
              <a:rPr lang="fr-FR" dirty="0"/>
              <a:t>Une fois sa décision prise, le médecin doit la notifier à l’ensemble des personnes auprès desquelles il s’est enquis de la volonté du patient. Il doit le faire dans des conditions permettant à celles-ci d’exercer un droit au recours</a:t>
            </a:r>
            <a:r>
              <a:rPr lang="fr-FR" b="1" i="1" dirty="0"/>
              <a:t> </a:t>
            </a:r>
            <a:r>
              <a:rPr lang="fr-FR" sz="2000" b="1" i="1" dirty="0"/>
              <a:t>( décision n°2017-632 QPC du Conseil constitutionnel du 2 juin 2017 à propos du contrôle de constitutionnalité de la loi </a:t>
            </a:r>
            <a:r>
              <a:rPr lang="fr-FR" sz="2000" b="1" i="1" dirty="0" err="1"/>
              <a:t>Clays</a:t>
            </a:r>
            <a:r>
              <a:rPr lang="fr-FR" sz="2000" b="1" i="1" dirty="0"/>
              <a:t> - Leonetti  )</a:t>
            </a:r>
            <a:endParaRPr lang="fr-FR" sz="2000" dirty="0"/>
          </a:p>
          <a:p>
            <a:endParaRPr lang="fr-FR" dirty="0"/>
          </a:p>
        </p:txBody>
      </p:sp>
      <p:cxnSp>
        <p:nvCxnSpPr>
          <p:cNvPr id="4" name="Connecteur droit 3">
            <a:extLst>
              <a:ext uri="{FF2B5EF4-FFF2-40B4-BE49-F238E27FC236}">
                <a16:creationId xmlns:a16="http://schemas.microsoft.com/office/drawing/2014/main" id="{91E4C521-B8C9-43E0-4C31-566CB0CE5C03}"/>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3851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2DCAC9-A306-0807-2307-C0470A356DD9}"/>
              </a:ext>
            </a:extLst>
          </p:cNvPr>
          <p:cNvSpPr>
            <a:spLocks noGrp="1"/>
          </p:cNvSpPr>
          <p:nvPr>
            <p:ph type="title"/>
          </p:nvPr>
        </p:nvSpPr>
        <p:spPr/>
        <p:txBody>
          <a:bodyPr>
            <a:normAutofit/>
          </a:bodyPr>
          <a:lstStyle/>
          <a:p>
            <a:pPr algn="just"/>
            <a:r>
              <a:rPr lang="fr-FR" sz="2000" b="1" u="sng" cap="all" dirty="0"/>
              <a:t>II – LA CRISE SANITAIRE : VERS UN RENFORCEMENT DES DROITS DES PENSIONNAIRES ET, DANS LE même TEMPS, DU RISQUE DE </a:t>
            </a:r>
            <a:r>
              <a:rPr lang="fr-FR" sz="2000" b="1" u="sng" cap="all" dirty="0" err="1"/>
              <a:t>MISEs</a:t>
            </a:r>
            <a:r>
              <a:rPr lang="fr-FR" sz="2000" b="1" u="sng" cap="all" dirty="0"/>
              <a:t> EN CAUSE DU DIRECTEUR et des professionnels de sante et de soins ?</a:t>
            </a:r>
            <a:endParaRPr lang="fr-FR" sz="2000" dirty="0"/>
          </a:p>
        </p:txBody>
      </p:sp>
      <p:sp>
        <p:nvSpPr>
          <p:cNvPr id="3" name="Espace réservé du contenu 2">
            <a:extLst>
              <a:ext uri="{FF2B5EF4-FFF2-40B4-BE49-F238E27FC236}">
                <a16:creationId xmlns:a16="http://schemas.microsoft.com/office/drawing/2014/main" id="{F022A599-FAC5-98C4-CDBF-D28EF5C376DA}"/>
              </a:ext>
            </a:extLst>
          </p:cNvPr>
          <p:cNvSpPr>
            <a:spLocks noGrp="1"/>
          </p:cNvSpPr>
          <p:nvPr>
            <p:ph idx="1"/>
          </p:nvPr>
        </p:nvSpPr>
        <p:spPr/>
        <p:txBody>
          <a:bodyPr>
            <a:normAutofit fontScale="70000" lnSpcReduction="20000"/>
          </a:bodyPr>
          <a:lstStyle/>
          <a:p>
            <a:r>
              <a:rPr lang="fr-FR" b="1" u="sng" dirty="0">
                <a:solidFill>
                  <a:srgbClr val="FF0000"/>
                </a:solidFill>
              </a:rPr>
              <a:t>5- la sédation profonde </a:t>
            </a:r>
            <a:r>
              <a:rPr lang="fr-FR" b="1" dirty="0">
                <a:solidFill>
                  <a:srgbClr val="FF0000"/>
                </a:solidFill>
              </a:rPr>
              <a:t>: </a:t>
            </a:r>
          </a:p>
          <a:p>
            <a:pPr marL="0" lvl="0" indent="0">
              <a:buNone/>
            </a:pPr>
            <a:endParaRPr lang="fr-FR" dirty="0"/>
          </a:p>
          <a:p>
            <a:pPr marL="0" lvl="0" indent="0" algn="just">
              <a:buNone/>
            </a:pPr>
            <a:r>
              <a:rPr lang="fr-FR" dirty="0">
                <a:solidFill>
                  <a:srgbClr val="FF0000"/>
                </a:solidFill>
              </a:rPr>
              <a:t>1. </a:t>
            </a:r>
            <a:r>
              <a:rPr lang="fr-FR" dirty="0"/>
              <a:t>Lorsque le patient atteint d'une affection grave et incurable et dont le pronostic vital est engagé à court terme présente une souffrance réfractaire aux traitements ;</a:t>
            </a:r>
          </a:p>
          <a:p>
            <a:pPr marL="0" indent="0" algn="just">
              <a:buNone/>
            </a:pPr>
            <a:r>
              <a:rPr lang="fr-FR" dirty="0"/>
              <a:t> </a:t>
            </a:r>
          </a:p>
          <a:p>
            <a:pPr marL="0" lvl="0" indent="0" algn="just">
              <a:buNone/>
            </a:pPr>
            <a:r>
              <a:rPr lang="fr-FR" dirty="0">
                <a:solidFill>
                  <a:srgbClr val="FF0000"/>
                </a:solidFill>
              </a:rPr>
              <a:t>2. </a:t>
            </a:r>
            <a:r>
              <a:rPr lang="fr-FR" dirty="0"/>
              <a:t>Lorsque la décision du patient atteint d'une affection grave et incurable d'arrêter un traitement engage son pronostic vital à court terme et est susceptible d'entraîner une souffrance insupportable ;</a:t>
            </a:r>
          </a:p>
          <a:p>
            <a:pPr marL="0" indent="0" algn="just">
              <a:buNone/>
            </a:pPr>
            <a:r>
              <a:rPr lang="fr-FR" dirty="0"/>
              <a:t> </a:t>
            </a:r>
          </a:p>
          <a:p>
            <a:pPr marL="0" lvl="0" indent="0" algn="just">
              <a:buNone/>
            </a:pPr>
            <a:r>
              <a:rPr lang="fr-FR" dirty="0">
                <a:solidFill>
                  <a:srgbClr val="FF0000"/>
                </a:solidFill>
              </a:rPr>
              <a:t>3. </a:t>
            </a:r>
            <a:r>
              <a:rPr lang="fr-FR" dirty="0"/>
              <a:t>Lorsque le patient ne peut pas exprimer sa volonté et, au titre du refus de l'obstination déraisonnable dans le cas où le médecin arrête un traitement de maintien en vie ;</a:t>
            </a:r>
          </a:p>
          <a:p>
            <a:pPr algn="just"/>
            <a:endParaRPr lang="fr-FR" dirty="0"/>
          </a:p>
          <a:p>
            <a:pPr marL="0" indent="0" algn="just">
              <a:buNone/>
            </a:pPr>
            <a:r>
              <a:rPr lang="fr-FR" b="1" dirty="0"/>
              <a:t>La procédure collégiale est obligatoire, que le patient soit ou non en état de manifester sa volonté…</a:t>
            </a:r>
            <a:endParaRPr lang="fr-FR" dirty="0"/>
          </a:p>
          <a:p>
            <a:pPr marL="0" indent="0">
              <a:buNone/>
            </a:pPr>
            <a:endParaRPr lang="fr-FR" b="1" dirty="0">
              <a:solidFill>
                <a:srgbClr val="FF0000"/>
              </a:solidFill>
            </a:endParaRPr>
          </a:p>
          <a:p>
            <a:endParaRPr lang="fr-FR" dirty="0"/>
          </a:p>
        </p:txBody>
      </p:sp>
      <p:cxnSp>
        <p:nvCxnSpPr>
          <p:cNvPr id="4" name="Connecteur droit 3">
            <a:extLst>
              <a:ext uri="{FF2B5EF4-FFF2-40B4-BE49-F238E27FC236}">
                <a16:creationId xmlns:a16="http://schemas.microsoft.com/office/drawing/2014/main" id="{00BE960C-B3AA-D884-C371-0F2516325C92}"/>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0301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519BE3-4ABF-7C92-6E3D-1F745843EF24}"/>
              </a:ext>
            </a:extLst>
          </p:cNvPr>
          <p:cNvSpPr>
            <a:spLocks noGrp="1"/>
          </p:cNvSpPr>
          <p:nvPr>
            <p:ph type="title"/>
          </p:nvPr>
        </p:nvSpPr>
        <p:spPr/>
        <p:txBody>
          <a:bodyPr>
            <a:normAutofit/>
          </a:bodyPr>
          <a:lstStyle/>
          <a:p>
            <a:r>
              <a:rPr lang="fr-FR" sz="2400" dirty="0"/>
              <a:t>les dernières évolutions sont les suivantes :</a:t>
            </a:r>
          </a:p>
        </p:txBody>
      </p:sp>
      <p:sp>
        <p:nvSpPr>
          <p:cNvPr id="3" name="Espace réservé du contenu 2">
            <a:extLst>
              <a:ext uri="{FF2B5EF4-FFF2-40B4-BE49-F238E27FC236}">
                <a16:creationId xmlns:a16="http://schemas.microsoft.com/office/drawing/2014/main" id="{F5AA9732-2A82-A79B-8AC3-2D3AA5F3AF3B}"/>
              </a:ext>
            </a:extLst>
          </p:cNvPr>
          <p:cNvSpPr>
            <a:spLocks noGrp="1"/>
          </p:cNvSpPr>
          <p:nvPr>
            <p:ph idx="1"/>
          </p:nvPr>
        </p:nvSpPr>
        <p:spPr/>
        <p:txBody>
          <a:bodyPr>
            <a:normAutofit fontScale="77500" lnSpcReduction="20000"/>
          </a:bodyPr>
          <a:lstStyle/>
          <a:p>
            <a:pPr marL="0" lvl="0" indent="0" hangingPunct="0">
              <a:buNone/>
            </a:pPr>
            <a:r>
              <a:rPr lang="fr-FR" dirty="0">
                <a:solidFill>
                  <a:srgbClr val="FF0000"/>
                </a:solidFill>
              </a:rPr>
              <a:t>• </a:t>
            </a:r>
            <a:r>
              <a:rPr lang="fr-FR" dirty="0"/>
              <a:t>plus âgée, physiquement et psychologiquement vulnérables : déclin fonctionnel + manque d’autonomie décisionnel ;</a:t>
            </a:r>
          </a:p>
          <a:p>
            <a:pPr hangingPunct="0"/>
            <a:endParaRPr lang="fr-FR" dirty="0"/>
          </a:p>
          <a:p>
            <a:pPr marL="0" indent="0" hangingPunct="0">
              <a:buNone/>
            </a:pPr>
            <a:r>
              <a:rPr lang="fr-FR" dirty="0">
                <a:solidFill>
                  <a:srgbClr val="FF0000"/>
                </a:solidFill>
              </a:rPr>
              <a:t>• </a:t>
            </a:r>
            <a:r>
              <a:rPr lang="fr-FR" b="1" dirty="0"/>
              <a:t>7,9 </a:t>
            </a:r>
            <a:r>
              <a:rPr lang="fr-FR" dirty="0"/>
              <a:t>pathologies en moyenne et au moins 1 pathologie aigue : polymédication ;</a:t>
            </a:r>
          </a:p>
          <a:p>
            <a:pPr hangingPunct="0"/>
            <a:endParaRPr lang="fr-FR" dirty="0"/>
          </a:p>
          <a:p>
            <a:pPr marL="0" lvl="0" indent="0" hangingPunct="0">
              <a:buNone/>
            </a:pPr>
            <a:r>
              <a:rPr lang="fr-FR" dirty="0">
                <a:solidFill>
                  <a:srgbClr val="FF0000"/>
                </a:solidFill>
              </a:rPr>
              <a:t>• </a:t>
            </a:r>
            <a:r>
              <a:rPr lang="fr-FR" dirty="0"/>
              <a:t>de nombreux matériels spécifiques : télésurveillance ; matelas anti-escarres, sol antichute ;</a:t>
            </a:r>
          </a:p>
          <a:p>
            <a:pPr hangingPunct="0"/>
            <a:endParaRPr lang="fr-FR" dirty="0"/>
          </a:p>
          <a:p>
            <a:pPr marL="0" lvl="0" indent="0" hangingPunct="0">
              <a:buNone/>
            </a:pPr>
            <a:r>
              <a:rPr lang="fr-FR" dirty="0">
                <a:solidFill>
                  <a:srgbClr val="FF0000"/>
                </a:solidFill>
              </a:rPr>
              <a:t>• </a:t>
            </a:r>
            <a:r>
              <a:rPr lang="fr-FR" dirty="0"/>
              <a:t>la continuité et la sécurité des soins sont remises en cause : la présence d’une infirmière de nuit est difficile à organiser : </a:t>
            </a:r>
            <a:r>
              <a:rPr lang="fr-FR" b="1" i="1" dirty="0"/>
              <a:t>surveillance des perfusions ; contrôle des constantes ; traitements antidouleurs ; hospitalisation ou retour d’hospitalisation ;</a:t>
            </a:r>
            <a:endParaRPr lang="fr-FR" dirty="0"/>
          </a:p>
          <a:p>
            <a:pPr hangingPunct="0"/>
            <a:endParaRPr lang="fr-FR" dirty="0"/>
          </a:p>
          <a:p>
            <a:pPr marL="0" lvl="0" indent="0" hangingPunct="0">
              <a:buNone/>
            </a:pPr>
            <a:r>
              <a:rPr lang="fr-FR" dirty="0">
                <a:solidFill>
                  <a:srgbClr val="FF0000"/>
                </a:solidFill>
              </a:rPr>
              <a:t>• </a:t>
            </a:r>
            <a:r>
              <a:rPr lang="fr-FR" dirty="0"/>
              <a:t>30 % des décès des plus de 75 ans se déroulent en EHPAD.</a:t>
            </a:r>
          </a:p>
          <a:p>
            <a:endParaRPr lang="fr-FR" dirty="0"/>
          </a:p>
        </p:txBody>
      </p:sp>
      <p:cxnSp>
        <p:nvCxnSpPr>
          <p:cNvPr id="4" name="Connecteur droit 3">
            <a:extLst>
              <a:ext uri="{FF2B5EF4-FFF2-40B4-BE49-F238E27FC236}">
                <a16:creationId xmlns:a16="http://schemas.microsoft.com/office/drawing/2014/main" id="{E3226FC0-05EC-2998-C340-3FA2A44098A9}"/>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287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493D3C-CA1F-5C4E-9A4E-8408E696CFFA}"/>
              </a:ext>
            </a:extLst>
          </p:cNvPr>
          <p:cNvSpPr>
            <a:spLocks noGrp="1"/>
          </p:cNvSpPr>
          <p:nvPr>
            <p:ph type="title"/>
          </p:nvPr>
        </p:nvSpPr>
        <p:spPr/>
        <p:txBody>
          <a:bodyPr>
            <a:normAutofit/>
          </a:bodyPr>
          <a:lstStyle/>
          <a:p>
            <a:r>
              <a:rPr lang="fr-FR" sz="2400" dirty="0"/>
              <a:t>Le régime juridique de la responsabilité des EHPADs</a:t>
            </a:r>
          </a:p>
        </p:txBody>
      </p:sp>
      <p:sp>
        <p:nvSpPr>
          <p:cNvPr id="3" name="Espace réservé du contenu 2">
            <a:extLst>
              <a:ext uri="{FF2B5EF4-FFF2-40B4-BE49-F238E27FC236}">
                <a16:creationId xmlns:a16="http://schemas.microsoft.com/office/drawing/2014/main" id="{DEEB47AD-FE56-5BBB-2560-F8E008D41E3A}"/>
              </a:ext>
            </a:extLst>
          </p:cNvPr>
          <p:cNvSpPr>
            <a:spLocks noGrp="1"/>
          </p:cNvSpPr>
          <p:nvPr>
            <p:ph idx="1"/>
          </p:nvPr>
        </p:nvSpPr>
        <p:spPr>
          <a:xfrm>
            <a:off x="841513" y="1517512"/>
            <a:ext cx="10515600" cy="4351338"/>
          </a:xfrm>
        </p:spPr>
        <p:txBody>
          <a:bodyPr>
            <a:normAutofit fontScale="77500" lnSpcReduction="20000"/>
          </a:bodyPr>
          <a:lstStyle/>
          <a:p>
            <a:pPr marL="0" indent="0" algn="just">
              <a:buNone/>
            </a:pPr>
            <a:r>
              <a:rPr lang="fr-FR" dirty="0">
                <a:solidFill>
                  <a:srgbClr val="FF0000"/>
                </a:solidFill>
              </a:rPr>
              <a:t>• </a:t>
            </a:r>
            <a:r>
              <a:rPr lang="fr-FR" b="1" dirty="0"/>
              <a:t>Loi du 2 Janvier 2002 rénovant </a:t>
            </a:r>
            <a:r>
              <a:rPr lang="fr-FR" dirty="0"/>
              <a:t>rénovant l’action sociale et instaurant l’obligation du « contrat de séjour ».</a:t>
            </a:r>
          </a:p>
          <a:p>
            <a:pPr marL="0" indent="0" algn="just">
              <a:buNone/>
            </a:pPr>
            <a:endParaRPr lang="fr-FR" sz="1200" dirty="0"/>
          </a:p>
          <a:p>
            <a:pPr marL="0" indent="0" algn="just">
              <a:buNone/>
            </a:pPr>
            <a:r>
              <a:rPr lang="fr-FR" dirty="0">
                <a:solidFill>
                  <a:srgbClr val="FF0000"/>
                </a:solidFill>
              </a:rPr>
              <a:t>• </a:t>
            </a:r>
            <a:r>
              <a:rPr lang="fr-FR" b="1" dirty="0"/>
              <a:t>Article 434-3 du Code pénal </a:t>
            </a:r>
            <a:r>
              <a:rPr lang="fr-FR" dirty="0"/>
              <a:t>: </a:t>
            </a:r>
            <a:r>
              <a:rPr lang="fr-FR" i="1" dirty="0"/>
              <a:t>« Le fait, pour quiconque ayant connaissance de privations, de mauvais traitements ou d'agressions ou atteintes sexuelles infligés à un mineur ou à une personne qui n'est pas en mesure de se protéger en raison de son âge, d'une maladie, d'une infirmité, d'une déficience physique ou psychique ou d'un état de grossesse, de ne pas en informer les autorités judiciaires ou administratives ou de continuer à ne pas informer ces autorités tant que ces infractions n'ont pas cessé est puni de trois ans d'emprisonnement et de 45 000 euros d'amende. »</a:t>
            </a:r>
          </a:p>
          <a:p>
            <a:pPr marL="0" indent="0" algn="just">
              <a:buNone/>
            </a:pPr>
            <a:endParaRPr lang="fr-FR" sz="1300" i="1" dirty="0"/>
          </a:p>
          <a:p>
            <a:pPr marL="0" indent="0" algn="just">
              <a:buNone/>
            </a:pPr>
            <a:r>
              <a:rPr lang="fr-FR" dirty="0">
                <a:solidFill>
                  <a:srgbClr val="FF0000"/>
                </a:solidFill>
              </a:rPr>
              <a:t>• </a:t>
            </a:r>
            <a:r>
              <a:rPr lang="fr-FR" b="1" dirty="0"/>
              <a:t>Article 226-14 du Code pénal </a:t>
            </a:r>
            <a:r>
              <a:rPr lang="fr-FR" dirty="0"/>
              <a:t>: </a:t>
            </a:r>
            <a:r>
              <a:rPr lang="fr-FR" i="1" dirty="0"/>
              <a:t>« Le signalement aux autorités compétentes effectué dans les conditions prévues au présent article ne peut engager la responsabilité civile, pénale ou disciplinaire de son auteur, sauf s'il est établi qu'il n'a pas agi de bonne foi. »</a:t>
            </a:r>
          </a:p>
          <a:p>
            <a:endParaRPr lang="fr-FR" dirty="0"/>
          </a:p>
        </p:txBody>
      </p:sp>
      <p:cxnSp>
        <p:nvCxnSpPr>
          <p:cNvPr id="4" name="Connecteur droit 3">
            <a:extLst>
              <a:ext uri="{FF2B5EF4-FFF2-40B4-BE49-F238E27FC236}">
                <a16:creationId xmlns:a16="http://schemas.microsoft.com/office/drawing/2014/main" id="{8AB93ADE-706D-4F78-FCA0-F73A496DA2AB}"/>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10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DC1CE1-431F-4F4A-6480-38570D5BE692}"/>
              </a:ext>
            </a:extLst>
          </p:cNvPr>
          <p:cNvSpPr>
            <a:spLocks noGrp="1"/>
          </p:cNvSpPr>
          <p:nvPr>
            <p:ph type="title"/>
          </p:nvPr>
        </p:nvSpPr>
        <p:spPr/>
        <p:txBody>
          <a:bodyPr>
            <a:normAutofit/>
          </a:bodyPr>
          <a:lstStyle/>
          <a:p>
            <a:r>
              <a:rPr lang="fr-FR" sz="2400" dirty="0"/>
              <a:t>Sinistralités des EHPAD en 2019  - Merci à l’assureur</a:t>
            </a:r>
          </a:p>
        </p:txBody>
      </p:sp>
      <p:pic>
        <p:nvPicPr>
          <p:cNvPr id="6" name="Espace réservé du contenu 5">
            <a:extLst>
              <a:ext uri="{FF2B5EF4-FFF2-40B4-BE49-F238E27FC236}">
                <a16:creationId xmlns:a16="http://schemas.microsoft.com/office/drawing/2014/main" id="{545D8AB0-CA8B-D52E-6313-959F2F208B89}"/>
              </a:ext>
            </a:extLst>
          </p:cNvPr>
          <p:cNvPicPr>
            <a:picLocks noGrp="1" noChangeAspect="1"/>
          </p:cNvPicPr>
          <p:nvPr>
            <p:ph idx="1"/>
          </p:nvPr>
        </p:nvPicPr>
        <p:blipFill>
          <a:blip r:embed="rId2"/>
          <a:stretch>
            <a:fillRect/>
          </a:stretch>
        </p:blipFill>
        <p:spPr>
          <a:xfrm>
            <a:off x="1590266" y="1453356"/>
            <a:ext cx="8020888" cy="4351096"/>
          </a:xfrm>
          <a:prstGeom prst="rect">
            <a:avLst/>
          </a:prstGeom>
        </p:spPr>
      </p:pic>
      <p:cxnSp>
        <p:nvCxnSpPr>
          <p:cNvPr id="4" name="Connecteur droit 3">
            <a:extLst>
              <a:ext uri="{FF2B5EF4-FFF2-40B4-BE49-F238E27FC236}">
                <a16:creationId xmlns:a16="http://schemas.microsoft.com/office/drawing/2014/main" id="{30BEC2A9-73C7-A4F8-167B-B37DB2390CD6}"/>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pic>
        <p:nvPicPr>
          <p:cNvPr id="5" name="Image 4">
            <a:extLst>
              <a:ext uri="{FF2B5EF4-FFF2-40B4-BE49-F238E27FC236}">
                <a16:creationId xmlns:a16="http://schemas.microsoft.com/office/drawing/2014/main" id="{620B83D5-3901-0350-8FBB-E1ACC4D5E111}"/>
              </a:ext>
            </a:extLst>
          </p:cNvPr>
          <p:cNvPicPr>
            <a:picLocks noChangeAspect="1"/>
          </p:cNvPicPr>
          <p:nvPr/>
        </p:nvPicPr>
        <p:blipFill>
          <a:blip r:embed="rId3"/>
          <a:stretch>
            <a:fillRect/>
          </a:stretch>
        </p:blipFill>
        <p:spPr>
          <a:xfrm>
            <a:off x="7350554" y="602456"/>
            <a:ext cx="2260600" cy="850900"/>
          </a:xfrm>
          <a:prstGeom prst="rect">
            <a:avLst/>
          </a:prstGeom>
        </p:spPr>
      </p:pic>
    </p:spTree>
    <p:extLst>
      <p:ext uri="{BB962C8B-B14F-4D97-AF65-F5344CB8AC3E}">
        <p14:creationId xmlns:p14="http://schemas.microsoft.com/office/powerpoint/2010/main" val="353775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5E4FE0-4FD6-7BAA-D261-1379D3FE18FC}"/>
              </a:ext>
            </a:extLst>
          </p:cNvPr>
          <p:cNvSpPr>
            <a:spLocks noGrp="1"/>
          </p:cNvSpPr>
          <p:nvPr>
            <p:ph type="title"/>
          </p:nvPr>
        </p:nvSpPr>
        <p:spPr/>
        <p:txBody>
          <a:bodyPr>
            <a:normAutofit/>
          </a:bodyPr>
          <a:lstStyle/>
          <a:p>
            <a:r>
              <a:rPr lang="fr-FR" sz="2400" dirty="0"/>
              <a:t>Sinistralités des EHPAD en 2019  - Merci à l’assureur</a:t>
            </a:r>
          </a:p>
        </p:txBody>
      </p:sp>
      <p:pic>
        <p:nvPicPr>
          <p:cNvPr id="5" name="Espace réservé du contenu 4">
            <a:extLst>
              <a:ext uri="{FF2B5EF4-FFF2-40B4-BE49-F238E27FC236}">
                <a16:creationId xmlns:a16="http://schemas.microsoft.com/office/drawing/2014/main" id="{AEB8D34C-0768-EF98-81DD-6C4F688DC5D3}"/>
              </a:ext>
            </a:extLst>
          </p:cNvPr>
          <p:cNvPicPr>
            <a:picLocks noGrp="1" noChangeAspect="1"/>
          </p:cNvPicPr>
          <p:nvPr>
            <p:ph idx="1"/>
          </p:nvPr>
        </p:nvPicPr>
        <p:blipFill>
          <a:blip r:embed="rId2"/>
          <a:stretch>
            <a:fillRect/>
          </a:stretch>
        </p:blipFill>
        <p:spPr>
          <a:xfrm>
            <a:off x="2365512" y="1453356"/>
            <a:ext cx="7802216" cy="2412482"/>
          </a:xfrm>
          <a:prstGeom prst="rect">
            <a:avLst/>
          </a:prstGeom>
        </p:spPr>
      </p:pic>
      <p:cxnSp>
        <p:nvCxnSpPr>
          <p:cNvPr id="4" name="Connecteur droit 3">
            <a:extLst>
              <a:ext uri="{FF2B5EF4-FFF2-40B4-BE49-F238E27FC236}">
                <a16:creationId xmlns:a16="http://schemas.microsoft.com/office/drawing/2014/main" id="{C0A0FC0B-A758-580C-EE16-446EDE9EDBB6}"/>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pic>
        <p:nvPicPr>
          <p:cNvPr id="6" name="Image 5">
            <a:extLst>
              <a:ext uri="{FF2B5EF4-FFF2-40B4-BE49-F238E27FC236}">
                <a16:creationId xmlns:a16="http://schemas.microsoft.com/office/drawing/2014/main" id="{0DB30128-42C2-525E-1929-799DE09B5A7E}"/>
              </a:ext>
            </a:extLst>
          </p:cNvPr>
          <p:cNvPicPr>
            <a:picLocks noChangeAspect="1"/>
          </p:cNvPicPr>
          <p:nvPr/>
        </p:nvPicPr>
        <p:blipFill>
          <a:blip r:embed="rId3"/>
          <a:stretch>
            <a:fillRect/>
          </a:stretch>
        </p:blipFill>
        <p:spPr>
          <a:xfrm>
            <a:off x="7350554" y="602456"/>
            <a:ext cx="2260600" cy="850900"/>
          </a:xfrm>
          <a:prstGeom prst="rect">
            <a:avLst/>
          </a:prstGeom>
        </p:spPr>
      </p:pic>
      <p:pic>
        <p:nvPicPr>
          <p:cNvPr id="7" name="Image 6">
            <a:extLst>
              <a:ext uri="{FF2B5EF4-FFF2-40B4-BE49-F238E27FC236}">
                <a16:creationId xmlns:a16="http://schemas.microsoft.com/office/drawing/2014/main" id="{86AB6838-2026-775B-C547-151EF9FF5887}"/>
              </a:ext>
            </a:extLst>
          </p:cNvPr>
          <p:cNvPicPr>
            <a:picLocks noChangeAspect="1"/>
          </p:cNvPicPr>
          <p:nvPr/>
        </p:nvPicPr>
        <p:blipFill>
          <a:blip r:embed="rId4"/>
          <a:stretch>
            <a:fillRect/>
          </a:stretch>
        </p:blipFill>
        <p:spPr>
          <a:xfrm>
            <a:off x="2256184" y="3685484"/>
            <a:ext cx="8040747" cy="2297388"/>
          </a:xfrm>
          <a:prstGeom prst="rect">
            <a:avLst/>
          </a:prstGeom>
        </p:spPr>
      </p:pic>
    </p:spTree>
    <p:extLst>
      <p:ext uri="{BB962C8B-B14F-4D97-AF65-F5344CB8AC3E}">
        <p14:creationId xmlns:p14="http://schemas.microsoft.com/office/powerpoint/2010/main" val="3563304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E90CC4-3ADE-E665-1951-76696FB73590}"/>
              </a:ext>
            </a:extLst>
          </p:cNvPr>
          <p:cNvSpPr>
            <a:spLocks noGrp="1"/>
          </p:cNvSpPr>
          <p:nvPr>
            <p:ph type="title"/>
          </p:nvPr>
        </p:nvSpPr>
        <p:spPr/>
        <p:txBody>
          <a:bodyPr>
            <a:normAutofit/>
          </a:bodyPr>
          <a:lstStyle/>
          <a:p>
            <a:r>
              <a:rPr lang="fr-FR" sz="2400" dirty="0"/>
              <a:t>En synthèse,</a:t>
            </a:r>
          </a:p>
        </p:txBody>
      </p:sp>
      <p:sp>
        <p:nvSpPr>
          <p:cNvPr id="3" name="Espace réservé du contenu 2">
            <a:extLst>
              <a:ext uri="{FF2B5EF4-FFF2-40B4-BE49-F238E27FC236}">
                <a16:creationId xmlns:a16="http://schemas.microsoft.com/office/drawing/2014/main" id="{5047FF9C-1B27-1B39-B1EE-1FA28889B7FF}"/>
              </a:ext>
            </a:extLst>
          </p:cNvPr>
          <p:cNvSpPr>
            <a:spLocks noGrp="1"/>
          </p:cNvSpPr>
          <p:nvPr>
            <p:ph idx="1"/>
          </p:nvPr>
        </p:nvSpPr>
        <p:spPr/>
        <p:txBody>
          <a:bodyPr>
            <a:normAutofit fontScale="70000" lnSpcReduction="20000"/>
          </a:bodyPr>
          <a:lstStyle/>
          <a:p>
            <a:pPr marL="0" lvl="0" indent="0" algn="just" hangingPunct="0">
              <a:buNone/>
            </a:pPr>
            <a:r>
              <a:rPr lang="fr-FR" dirty="0">
                <a:solidFill>
                  <a:srgbClr val="FF0000"/>
                </a:solidFill>
              </a:rPr>
              <a:t>• </a:t>
            </a:r>
            <a:r>
              <a:rPr lang="fr-FR" b="1" dirty="0"/>
              <a:t>instauration d’une obligation de signalement</a:t>
            </a:r>
            <a:r>
              <a:rPr lang="fr-FR" dirty="0"/>
              <a:t> : lorsque des faits de maltraitance surviennent en institution, la Direction de l’établissement a l’obligation d’avertir immédiatement le Préfet </a:t>
            </a:r>
            <a:r>
              <a:rPr lang="fr-FR" b="1" i="1" dirty="0"/>
              <a:t>( pour les EHPAD )</a:t>
            </a:r>
            <a:r>
              <a:rPr lang="fr-FR" dirty="0"/>
              <a:t> ; d’en informer l’ARS </a:t>
            </a:r>
            <a:r>
              <a:rPr lang="fr-FR" b="1" i="1" dirty="0"/>
              <a:t>( circulaire du 23 Juillet 2012 )</a:t>
            </a:r>
            <a:r>
              <a:rPr lang="fr-FR" dirty="0"/>
              <a:t> et de saisir le Procureur de la République pour les cas les plus graves.</a:t>
            </a:r>
          </a:p>
          <a:p>
            <a:pPr algn="just" hangingPunct="0"/>
            <a:endParaRPr lang="fr-FR" dirty="0"/>
          </a:p>
          <a:p>
            <a:pPr marL="0" indent="0" algn="just" hangingPunct="0">
              <a:buNone/>
            </a:pPr>
            <a:r>
              <a:rPr lang="fr-FR" dirty="0"/>
              <a:t>Il s’agit ici des dispositions de </a:t>
            </a:r>
            <a:r>
              <a:rPr lang="fr-FR" b="1" dirty="0"/>
              <a:t>l’article 434-3 du Code Pénal</a:t>
            </a:r>
            <a:r>
              <a:rPr lang="fr-FR" dirty="0"/>
              <a:t>, le législateur obligeant le professionnel qui a connaissance d’un mauvais traitement à alerter les autorités administratives et judiciaires.</a:t>
            </a:r>
          </a:p>
          <a:p>
            <a:pPr algn="just" hangingPunct="0"/>
            <a:endParaRPr lang="fr-FR" dirty="0"/>
          </a:p>
          <a:p>
            <a:pPr algn="just" hangingPunct="0"/>
            <a:endParaRPr lang="fr-FR" dirty="0"/>
          </a:p>
          <a:p>
            <a:pPr marL="0" lvl="0" indent="0" algn="just" hangingPunct="0">
              <a:buNone/>
            </a:pPr>
            <a:r>
              <a:rPr lang="fr-FR" dirty="0">
                <a:solidFill>
                  <a:srgbClr val="FF0000"/>
                </a:solidFill>
              </a:rPr>
              <a:t>• </a:t>
            </a:r>
            <a:r>
              <a:rPr lang="fr-FR" b="1" dirty="0"/>
              <a:t>protection des personnes qui dénoncent des actes de maltraitance</a:t>
            </a:r>
            <a:r>
              <a:rPr lang="fr-FR" dirty="0"/>
              <a:t>, les mettant à l’abri des conséquences professionnelles et pénales : irresponsabilité disciplinaire et pénale pour les acteurs de santé et de soins et protection des salariés qui ne peuvent pas être licenciés ou faire l’objet d’une mesure discriminatoire pour avoir témoigné de faits de maltraitance </a:t>
            </a:r>
            <a:r>
              <a:rPr lang="fr-FR" b="1" i="1" dirty="0"/>
              <a:t>( CASF, article L.313-24 + Jurisprudences, Cour d’Appel de PARIS, Pôle 6, chambre 9, 15 mars 2017, n° 18/07096 ; Cour d’Appel de LYON, chambre sociale, 1</a:t>
            </a:r>
            <a:r>
              <a:rPr lang="fr-FR" b="1" i="1" baseline="30000" dirty="0"/>
              <a:t>er</a:t>
            </a:r>
            <a:r>
              <a:rPr lang="fr-FR" b="1" i="1" dirty="0"/>
              <a:t> octobre 2014, n° 13/03659 ).</a:t>
            </a:r>
            <a:endParaRPr lang="fr-FR" dirty="0"/>
          </a:p>
          <a:p>
            <a:endParaRPr lang="fr-FR" dirty="0"/>
          </a:p>
        </p:txBody>
      </p:sp>
      <p:cxnSp>
        <p:nvCxnSpPr>
          <p:cNvPr id="4" name="Connecteur droit 3">
            <a:extLst>
              <a:ext uri="{FF2B5EF4-FFF2-40B4-BE49-F238E27FC236}">
                <a16:creationId xmlns:a16="http://schemas.microsoft.com/office/drawing/2014/main" id="{247D5D09-50CA-DCEC-A547-7E1906A0CF24}"/>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0472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0D472E-6528-E5C5-7EE5-E38E893E369E}"/>
              </a:ext>
            </a:extLst>
          </p:cNvPr>
          <p:cNvSpPr>
            <a:spLocks noGrp="1"/>
          </p:cNvSpPr>
          <p:nvPr>
            <p:ph type="title"/>
          </p:nvPr>
        </p:nvSpPr>
        <p:spPr/>
        <p:txBody>
          <a:bodyPr>
            <a:normAutofit/>
          </a:bodyPr>
          <a:lstStyle/>
          <a:p>
            <a:r>
              <a:rPr lang="fr-FR" sz="2400" u="sng" cap="all" dirty="0"/>
              <a:t>I - QUELS TYPES DE responsabilités AU SEIN DES EHPAD </a:t>
            </a:r>
            <a:r>
              <a:rPr lang="fr-FR" sz="2400" dirty="0"/>
              <a:t> ?</a:t>
            </a:r>
          </a:p>
        </p:txBody>
      </p:sp>
      <p:sp>
        <p:nvSpPr>
          <p:cNvPr id="3" name="Espace réservé du contenu 2">
            <a:extLst>
              <a:ext uri="{FF2B5EF4-FFF2-40B4-BE49-F238E27FC236}">
                <a16:creationId xmlns:a16="http://schemas.microsoft.com/office/drawing/2014/main" id="{1BA02B26-2249-92A0-758A-CA5F2E3E9F9E}"/>
              </a:ext>
            </a:extLst>
          </p:cNvPr>
          <p:cNvSpPr>
            <a:spLocks noGrp="1"/>
          </p:cNvSpPr>
          <p:nvPr>
            <p:ph idx="1"/>
          </p:nvPr>
        </p:nvSpPr>
        <p:spPr/>
        <p:txBody>
          <a:bodyPr/>
          <a:lstStyle/>
          <a:p>
            <a:pPr marL="0" indent="0" algn="just">
              <a:buNone/>
            </a:pPr>
            <a:r>
              <a:rPr lang="fr-FR" dirty="0">
                <a:solidFill>
                  <a:srgbClr val="FF0000"/>
                </a:solidFill>
              </a:rPr>
              <a:t>•</a:t>
            </a:r>
            <a:r>
              <a:rPr lang="fr-FR" dirty="0"/>
              <a:t> En matière civile, comme administrative, la </a:t>
            </a:r>
            <a:r>
              <a:rPr lang="fr-FR" dirty="0">
                <a:solidFill>
                  <a:srgbClr val="FF0000"/>
                </a:solidFill>
              </a:rPr>
              <a:t>responsabilité personnelle</a:t>
            </a:r>
            <a:r>
              <a:rPr lang="fr-FR" dirty="0"/>
              <a:t> du personnel médical et paramédical salarié est particulièrement difficile à mettre en œuvre, compte tenu de leur </a:t>
            </a:r>
            <a:r>
              <a:rPr lang="fr-FR" dirty="0">
                <a:solidFill>
                  <a:srgbClr val="FF0000"/>
                </a:solidFill>
              </a:rPr>
              <a:t>immunité professionnelle.</a:t>
            </a:r>
          </a:p>
          <a:p>
            <a:pPr marL="0" indent="0" algn="just">
              <a:buNone/>
            </a:pPr>
            <a:endParaRPr lang="fr-FR" dirty="0">
              <a:solidFill>
                <a:srgbClr val="FF0000"/>
              </a:solidFill>
            </a:endParaRPr>
          </a:p>
          <a:p>
            <a:pPr marL="0" indent="0" algn="just">
              <a:buNone/>
            </a:pPr>
            <a:r>
              <a:rPr lang="fr-FR" dirty="0"/>
              <a:t>- En matière civile : responsabilité du fait d’autrui </a:t>
            </a:r>
            <a:r>
              <a:rPr lang="fr-FR" sz="2000" i="1" dirty="0"/>
              <a:t>( </a:t>
            </a:r>
            <a:r>
              <a:rPr lang="fr-FR" sz="2000" b="1" i="1" dirty="0"/>
              <a:t>art. 1242 al. 5 du Code civil )</a:t>
            </a:r>
            <a:endParaRPr lang="fr-FR" sz="2000" i="1" dirty="0"/>
          </a:p>
          <a:p>
            <a:pPr marL="0" indent="0">
              <a:buNone/>
            </a:pPr>
            <a:r>
              <a:rPr lang="fr-FR" dirty="0"/>
              <a:t>- En matière administrative : la faute détachable du service;</a:t>
            </a:r>
            <a:endParaRPr lang="fr-FR" sz="2000" i="1" dirty="0"/>
          </a:p>
          <a:p>
            <a:pPr marL="0" indent="0">
              <a:buNone/>
            </a:pPr>
            <a:endParaRPr lang="fr-FR" dirty="0"/>
          </a:p>
          <a:p>
            <a:pPr marL="0" indent="0">
              <a:buNone/>
            </a:pPr>
            <a:endParaRPr lang="fr-FR" dirty="0"/>
          </a:p>
        </p:txBody>
      </p:sp>
      <p:cxnSp>
        <p:nvCxnSpPr>
          <p:cNvPr id="4" name="Connecteur droit 3">
            <a:extLst>
              <a:ext uri="{FF2B5EF4-FFF2-40B4-BE49-F238E27FC236}">
                <a16:creationId xmlns:a16="http://schemas.microsoft.com/office/drawing/2014/main" id="{34A59021-7264-0615-7E23-0A2620774F66}"/>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507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D3A748-8C9B-E2BE-AC3C-5A032CAA45B8}"/>
              </a:ext>
            </a:extLst>
          </p:cNvPr>
          <p:cNvSpPr>
            <a:spLocks noGrp="1"/>
          </p:cNvSpPr>
          <p:nvPr>
            <p:ph type="title"/>
          </p:nvPr>
        </p:nvSpPr>
        <p:spPr/>
        <p:txBody>
          <a:bodyPr>
            <a:normAutofit/>
          </a:bodyPr>
          <a:lstStyle/>
          <a:p>
            <a:r>
              <a:rPr lang="fr-FR" sz="2400" u="sng" cap="all" dirty="0"/>
              <a:t>I - QUELS TYPES DE responsabilités AU SEIN DES EHPAD </a:t>
            </a:r>
            <a:r>
              <a:rPr lang="fr-FR" sz="2400" dirty="0"/>
              <a:t> ?</a:t>
            </a:r>
          </a:p>
        </p:txBody>
      </p:sp>
      <p:sp>
        <p:nvSpPr>
          <p:cNvPr id="3" name="Espace réservé du contenu 2">
            <a:extLst>
              <a:ext uri="{FF2B5EF4-FFF2-40B4-BE49-F238E27FC236}">
                <a16:creationId xmlns:a16="http://schemas.microsoft.com/office/drawing/2014/main" id="{E31CB70B-3D06-F2EB-5983-1FF971ED0C0B}"/>
              </a:ext>
            </a:extLst>
          </p:cNvPr>
          <p:cNvSpPr>
            <a:spLocks noGrp="1"/>
          </p:cNvSpPr>
          <p:nvPr>
            <p:ph idx="1"/>
          </p:nvPr>
        </p:nvSpPr>
        <p:spPr/>
        <p:txBody>
          <a:bodyPr>
            <a:normAutofit fontScale="92500" lnSpcReduction="20000"/>
          </a:bodyPr>
          <a:lstStyle/>
          <a:p>
            <a:pPr marL="0" indent="0" algn="just">
              <a:buNone/>
            </a:pPr>
            <a:r>
              <a:rPr lang="fr-FR" dirty="0">
                <a:solidFill>
                  <a:srgbClr val="FF0000"/>
                </a:solidFill>
              </a:rPr>
              <a:t>•</a:t>
            </a:r>
            <a:r>
              <a:rPr lang="fr-FR" dirty="0"/>
              <a:t> En matière contractuelle, L’EHPAD, en exécution de son </a:t>
            </a:r>
            <a:r>
              <a:rPr lang="fr-FR" i="1" dirty="0"/>
              <a:t>« contrat de séjour »</a:t>
            </a:r>
            <a:r>
              <a:rPr lang="fr-FR" dirty="0"/>
              <a:t> est tenu, non pas à une obligation de résultat, mais seulement à une </a:t>
            </a:r>
            <a:r>
              <a:rPr lang="fr-FR" b="1" u="sng" dirty="0">
                <a:solidFill>
                  <a:srgbClr val="FF0000"/>
                </a:solidFill>
              </a:rPr>
              <a:t>obligation de moyens</a:t>
            </a:r>
            <a:r>
              <a:rPr lang="fr-FR" dirty="0"/>
              <a:t>.</a:t>
            </a:r>
          </a:p>
          <a:p>
            <a:pPr marL="0" indent="0" algn="just">
              <a:buNone/>
            </a:pPr>
            <a:r>
              <a:rPr lang="fr-FR" dirty="0"/>
              <a:t>En faisant le parallèle avec les établissements de santé, notamment psychiatriques, l’obligation de moyen sera appréciée, </a:t>
            </a:r>
            <a:r>
              <a:rPr lang="fr-FR" b="1" dirty="0">
                <a:solidFill>
                  <a:srgbClr val="FF0000"/>
                </a:solidFill>
              </a:rPr>
              <a:t>voire renforcée</a:t>
            </a:r>
            <a:r>
              <a:rPr lang="fr-FR" dirty="0"/>
              <a:t>, au </a:t>
            </a:r>
            <a:r>
              <a:rPr lang="fr-FR" b="1" dirty="0"/>
              <a:t>regard de l’état de santé du résident.</a:t>
            </a:r>
          </a:p>
          <a:p>
            <a:pPr marL="0" indent="0" algn="just">
              <a:buNone/>
            </a:pPr>
            <a:endParaRPr lang="fr-FR" b="1" dirty="0"/>
          </a:p>
          <a:p>
            <a:pPr algn="just">
              <a:buFontTx/>
              <a:buChar char="-"/>
            </a:pPr>
            <a:r>
              <a:rPr lang="fr-FR" dirty="0"/>
              <a:t>Condamnation d’un EHPAD pour avoir mal évalué les besoins de surveillance d’un résident, ce qui a rendu possible une fugue mortelle.</a:t>
            </a:r>
          </a:p>
          <a:p>
            <a:pPr algn="just">
              <a:buFontTx/>
              <a:buChar char="-"/>
            </a:pPr>
            <a:r>
              <a:rPr lang="fr-FR" b="1" dirty="0"/>
              <a:t>En revanche</a:t>
            </a:r>
            <a:r>
              <a:rPr lang="fr-FR" dirty="0"/>
              <a:t>, absence de responsabilité d’un EHPAD après une défenestration volontaire, les tendances suicidaires du résident n’avaient pas été portées à la connaissance du personnel salarié.  </a:t>
            </a:r>
          </a:p>
        </p:txBody>
      </p:sp>
      <p:cxnSp>
        <p:nvCxnSpPr>
          <p:cNvPr id="4" name="Connecteur droit 3">
            <a:extLst>
              <a:ext uri="{FF2B5EF4-FFF2-40B4-BE49-F238E27FC236}">
                <a16:creationId xmlns:a16="http://schemas.microsoft.com/office/drawing/2014/main" id="{66C4919F-7A43-E10C-EB48-846B436B516F}"/>
              </a:ext>
            </a:extLst>
          </p:cNvPr>
          <p:cNvCxnSpPr>
            <a:cxnSpLocks/>
          </p:cNvCxnSpPr>
          <p:nvPr/>
        </p:nvCxnSpPr>
        <p:spPr>
          <a:xfrm>
            <a:off x="715617" y="506896"/>
            <a:ext cx="0" cy="5774634"/>
          </a:xfrm>
          <a:prstGeom prst="line">
            <a:avLst/>
          </a:prstGeom>
          <a:ln w="1301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452165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TotalTime>
  <Words>2851</Words>
  <Application>Microsoft Macintosh PowerPoint</Application>
  <PresentationFormat>Grand écran</PresentationFormat>
  <Paragraphs>128</Paragraphs>
  <Slides>22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Arial</vt:lpstr>
      <vt:lpstr>Calibri</vt:lpstr>
      <vt:lpstr>Calibri Light</vt:lpstr>
      <vt:lpstr>Times New Roman</vt:lpstr>
      <vt:lpstr>Thème Office</vt:lpstr>
      <vt:lpstr>  L’émotion a été suscitée par :  • la contestation sociale, en 2018, par le mouvement des « gilets jaunes », stigmatisant les faibles rémunérations des personnels des EHPAD et plus particulièrement des aides-soignants ;  • la crise sanitaire de la COVID-19, en 2020, ayant entraîné des adaptations exceptionnelles des modalités de fonctionnement des EHPAD    ( plan bleu avec d’importantes restrictions d’aller ou de venir, avec même l’impossibilité de voir le visage d’un résident décédé… ) ;   • la parution du livre-enquête sur les établissements d’hébergement pour personnes dépendantes d’ORPEA, en 2022, intitulé « Les fossoyeurs ».      </vt:lpstr>
      <vt:lpstr>Quelques chiffres de l’Académie de Médecine ( rapport de  2022 ) :</vt:lpstr>
      <vt:lpstr>les dernières évolutions sont les suivantes :</vt:lpstr>
      <vt:lpstr>Le régime juridique de la responsabilité des EHPADs</vt:lpstr>
      <vt:lpstr>Sinistralités des EHPAD en 2019  - Merci à l’assureur</vt:lpstr>
      <vt:lpstr>Sinistralités des EHPAD en 2019  - Merci à l’assureur</vt:lpstr>
      <vt:lpstr>En synthèse,</vt:lpstr>
      <vt:lpstr>I - QUELS TYPES DE responsabilités AU SEIN DES EHPAD  ?</vt:lpstr>
      <vt:lpstr>I - QUELS TYPES DE responsabilités AU SEIN DES EHPAD  ?</vt:lpstr>
      <vt:lpstr>I - QUELS TYPES DE responsabilités AU SEIN DES EHPAD  ?</vt:lpstr>
      <vt:lpstr>I - QUELS TYPES DE responsabilités AU SEIN DES EHPAD  ?</vt:lpstr>
      <vt:lpstr>I - QUELS TYPES DE responsabilités AU SEIN DES EHPAD  ?</vt:lpstr>
      <vt:lpstr>I - QUELS TYPES DE responsabilités AU SEIN DES EHPAD  ?</vt:lpstr>
      <vt:lpstr>I - QUELS TYPES DE responsabilités AU SEIN DES EHPAD  ?</vt:lpstr>
      <vt:lpstr>II – LA CRISE SANITAIRE : VERS UN RENFORCEMENT DES DROITS DES PENSIONNAIRES ET, DANS LE même TEMPS, DU RISQUE DE MISEs EN CAUSE DU DIRECTEUR et des professionnels de sante et de soins ?</vt:lpstr>
      <vt:lpstr>II – LA CRISE SANITAIRE : VERS UN RENFORCEMENT DES DROITS DES PENSIONNAIRES ET, DANS LE même TEMPS, DU RISQUE DE MISEs EN CAUSE DU DIRECTEUR et des professionnels de sante et de soins ?</vt:lpstr>
      <vt:lpstr>II – LA CRISE SANITAIRE : VERS UN RENFORCEMENT DES DROITS DES PENSIONNAIRES ET, DANS LE même TEMPS, DU RISQUE DE MISEs EN CAUSE DU DIRECTEUR et des professionnels de sante et de soins ?</vt:lpstr>
      <vt:lpstr>II – LA CRISE SANITAIRE : VERS UN RENFORCEMENT DES DROITS DES PENSIONNAIRES ET, DANS LE même TEMPS, DU RISQUE DE MISEs EN CAUSE DU DIRECTEUR et des professionnels de sante et de soins ?</vt:lpstr>
      <vt:lpstr>II – LA CRISE SANITAIRE : VERS UN RENFORCEMENT DES DROITS DES PENSIONNAIRES ET, DANS LE même TEMPS, DU RISQUE DE MISEs EN CAUSE DU DIRECTEUR et des professionnels de sante et de soins ?</vt:lpstr>
      <vt:lpstr>II – LA CRISE SANITAIRE : VERS UN RENFORCEMENT DES DROITS DES PENSIONNAIRES ET, DANS LE même TEMPS, DU RISQUE DE MISEs EN CAUSE DU DIRECTEUR et des professionnels de sante et de soins ?</vt:lpstr>
      <vt:lpstr>II – LA CRISE SANITAIRE : VERS UN RENFORCEMENT DES DROITS DES PENSIONNAIRES ET, DANS LE même TEMPS, DU RISQUE DE MISEs EN CAUSE DU DIRECTEUR et des professionnels de sante et de soins ?</vt:lpstr>
      <vt:lpstr>II – LA CRISE SANITAIRE : VERS UN RENFORCEMENT DES DROITS DES PENSIONNAIRES ET, DANS LE même TEMPS, DU RISQUE DE MISEs EN CAUSE DU DIRECTEUR et des professionnels de sante et de soins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L’émotion a été suscitée par:  • la contestation sociale, en 2018, par le mouvement des « gilets jaunes », stigmatisant les faibles rémunérations des personnels des EHPAD et plus particulièrement des aides-soignants ;  • la crise sanitaire de la COVID-19, en 2020, ayant entraîné des adaptations exceptionnelles des modalités de fonctionnement des EHPAD    ( plan bleu avec d’importantes restrictions d’aller ou de venir, avec même l’impossibilité de voir le visage d’un résident décédé… ) ;   • la parution du livre-enquête sur les établissements d’hébergement pour personnes dépendantes d’ORPEA, en 2022, intitulé « Les fossoyeurs ».      </dc:title>
  <dc:creator>basile PERRON</dc:creator>
  <cp:lastModifiedBy>basile PERRON</cp:lastModifiedBy>
  <cp:revision>12</cp:revision>
  <dcterms:created xsi:type="dcterms:W3CDTF">2022-06-27T17:38:06Z</dcterms:created>
  <dcterms:modified xsi:type="dcterms:W3CDTF">2022-06-28T12:25:21Z</dcterms:modified>
</cp:coreProperties>
</file>